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15" r:id="rId2"/>
    <p:sldId id="257" r:id="rId3"/>
    <p:sldId id="258" r:id="rId4"/>
    <p:sldId id="276" r:id="rId5"/>
    <p:sldId id="318" r:id="rId6"/>
    <p:sldId id="261" r:id="rId7"/>
    <p:sldId id="277" r:id="rId8"/>
    <p:sldId id="288" r:id="rId9"/>
    <p:sldId id="289" r:id="rId10"/>
    <p:sldId id="291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17" r:id="rId20"/>
    <p:sldId id="279" r:id="rId21"/>
    <p:sldId id="280" r:id="rId22"/>
    <p:sldId id="328" r:id="rId23"/>
    <p:sldId id="329" r:id="rId24"/>
    <p:sldId id="331" r:id="rId25"/>
    <p:sldId id="330" r:id="rId26"/>
    <p:sldId id="297" r:id="rId27"/>
    <p:sldId id="307" r:id="rId28"/>
    <p:sldId id="275" r:id="rId29"/>
    <p:sldId id="270" r:id="rId30"/>
    <p:sldId id="292" r:id="rId31"/>
    <p:sldId id="332" r:id="rId32"/>
    <p:sldId id="295" r:id="rId33"/>
    <p:sldId id="310" r:id="rId34"/>
    <p:sldId id="271" r:id="rId35"/>
    <p:sldId id="272" r:id="rId36"/>
    <p:sldId id="311" r:id="rId37"/>
    <p:sldId id="334" r:id="rId38"/>
    <p:sldId id="339" r:id="rId39"/>
    <p:sldId id="335" r:id="rId40"/>
    <p:sldId id="333" r:id="rId41"/>
    <p:sldId id="301" r:id="rId42"/>
    <p:sldId id="336" r:id="rId43"/>
    <p:sldId id="303" r:id="rId44"/>
    <p:sldId id="337" r:id="rId45"/>
    <p:sldId id="304" r:id="rId46"/>
    <p:sldId id="305" r:id="rId47"/>
    <p:sldId id="312" r:id="rId48"/>
    <p:sldId id="313" r:id="rId49"/>
    <p:sldId id="31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2AF"/>
    <a:srgbClr val="23898E"/>
    <a:srgbClr val="CF6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81898" autoAdjust="0"/>
  </p:normalViewPr>
  <p:slideViewPr>
    <p:cSldViewPr snapToGrid="0">
      <p:cViewPr varScale="1">
        <p:scale>
          <a:sx n="61" d="100"/>
          <a:sy n="61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1D5A6-CCD1-475F-92B0-C3ECC9552966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B8738-4886-4DF0-8FEB-9ACB68668F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99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요즈음 기후위기가 큰 문제라는 뉴스를 많이 접하게 됩니다</a:t>
            </a:r>
            <a:r>
              <a:rPr lang="en-US" altLang="ko-KR" dirty="0"/>
              <a:t>. </a:t>
            </a:r>
            <a:r>
              <a:rPr lang="ko-KR" altLang="en-US" dirty="0"/>
              <a:t>여러분들은 기후위기라는 뉴스를 보거나 들은 적이 있나요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여러분들은 기후위기에 대해 얼마나 알고 있나요</a:t>
            </a:r>
            <a:r>
              <a:rPr lang="en-US" altLang="ko-KR" dirty="0"/>
              <a:t>? </a:t>
            </a:r>
            <a:r>
              <a:rPr lang="ko-KR" altLang="en-US" dirty="0"/>
              <a:t>이번 시간에는 기후위기가 무엇이고 얼마나 위험한지 그리고 기후위기를 막기 위해서 우리가 할 수 있는 일들은</a:t>
            </a:r>
            <a:endParaRPr lang="en-US" altLang="ko-KR" dirty="0"/>
          </a:p>
          <a:p>
            <a:r>
              <a:rPr lang="ko-KR" altLang="en-US" dirty="0"/>
              <a:t>어떤 것들이 있는지 살펴보도록 합시다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55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평균 기온 </a:t>
            </a:r>
            <a:r>
              <a:rPr lang="en-US" altLang="ko-KR" dirty="0"/>
              <a:t>1</a:t>
            </a:r>
            <a:r>
              <a:rPr lang="ko-KR" altLang="en-US" dirty="0"/>
              <a:t>도가 오를 때 지구는 가뭄이 곳곳에서 지속되어 농토와 거주지를 잃습니다</a:t>
            </a:r>
            <a:r>
              <a:rPr lang="en-US" altLang="ko-KR" dirty="0"/>
              <a:t>. </a:t>
            </a:r>
            <a:r>
              <a:rPr lang="ko-KR" altLang="en-US" dirty="0"/>
              <a:t>전세계의 물부족 인구가 </a:t>
            </a:r>
            <a:r>
              <a:rPr lang="en-US" altLang="ko-KR" dirty="0"/>
              <a:t>5</a:t>
            </a:r>
            <a:r>
              <a:rPr lang="ko-KR" altLang="en-US" dirty="0"/>
              <a:t>천만명에 이르게 되고 온도변화에 적응을 못한 </a:t>
            </a:r>
            <a:endParaRPr lang="en-US" altLang="ko-KR" dirty="0"/>
          </a:p>
          <a:p>
            <a:r>
              <a:rPr lang="en-US" altLang="ko-KR" dirty="0"/>
              <a:t>10%</a:t>
            </a:r>
            <a:r>
              <a:rPr lang="ko-KR" altLang="en-US" dirty="0"/>
              <a:t>의 육상생물이 멸종위기에 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5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평균 기온 </a:t>
            </a:r>
            <a:r>
              <a:rPr lang="en-US" altLang="ko-KR" dirty="0"/>
              <a:t>2</a:t>
            </a:r>
            <a:r>
              <a:rPr lang="ko-KR" altLang="en-US" dirty="0"/>
              <a:t>도가 오를 때 우리 지구는 </a:t>
            </a:r>
            <a:r>
              <a:rPr lang="ko-KR" altLang="en-US" sz="1200" dirty="0"/>
              <a:t>이산화탄소가 바다에 흡수되어 바다생물이 죽어가게 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그린란드 빙하도 녹아 해수면이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상승하고 바다에 인접한 도시들은 가라 앉게 됩니다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95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평균 기온 </a:t>
            </a:r>
            <a:r>
              <a:rPr lang="en-US" altLang="ko-KR" dirty="0"/>
              <a:t>3</a:t>
            </a:r>
            <a:r>
              <a:rPr lang="ko-KR" altLang="en-US" dirty="0"/>
              <a:t>도가 오를 때 우리 지구는 </a:t>
            </a:r>
            <a:r>
              <a:rPr lang="ko-KR" altLang="en-US" sz="1200" dirty="0"/>
              <a:t>온난화가 가속화되게 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아마존 열대우림이 파괴되고 대지가 불에 탑니다</a:t>
            </a:r>
            <a:r>
              <a:rPr lang="en-US" altLang="ko-KR" sz="1200" dirty="0"/>
              <a:t>. </a:t>
            </a:r>
            <a:r>
              <a:rPr lang="ko-KR" altLang="en-US" sz="1200" dirty="0"/>
              <a:t>허리케인으로 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식량 생산도 어려워지고 많은 사람들이 굶주림으로 고통을 받습니다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5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평균 기온 </a:t>
            </a:r>
            <a:r>
              <a:rPr lang="en-US" altLang="ko-KR" dirty="0"/>
              <a:t>4</a:t>
            </a:r>
            <a:r>
              <a:rPr lang="ko-KR" altLang="en-US" dirty="0"/>
              <a:t>도가 오를 때 우리 </a:t>
            </a:r>
            <a:r>
              <a:rPr lang="ko-KR" altLang="en-US" sz="1200" dirty="0"/>
              <a:t>남극의 빙하가 붕괴되고 지중해는 살인적인 폭염과 가뭄을 겪습니다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러시아와 동유럽에서는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더 이상 눈이 내리지 않습니다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59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평균 기온 </a:t>
            </a:r>
            <a:r>
              <a:rPr lang="en-US" altLang="ko-KR" dirty="0"/>
              <a:t>5</a:t>
            </a:r>
            <a:r>
              <a:rPr lang="ko-KR" altLang="en-US" dirty="0"/>
              <a:t>도가 오를 때 우리 지구는 </a:t>
            </a:r>
            <a:r>
              <a:rPr lang="ko-KR" altLang="en-US" sz="1200" dirty="0"/>
              <a:t>잦은 재난으로 자본시장이 붕괴되고 거주 가능 지역으로 피난민이 몰려 갈등이 발생합니다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66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평균 기온 </a:t>
            </a:r>
            <a:r>
              <a:rPr lang="en-US" altLang="ko-KR" dirty="0"/>
              <a:t>6</a:t>
            </a:r>
            <a:r>
              <a:rPr lang="ko-KR" altLang="en-US" dirty="0"/>
              <a:t>도가 오를 때 우리 </a:t>
            </a:r>
            <a:r>
              <a:rPr lang="ko-KR" altLang="en-US" sz="1200" dirty="0" err="1"/>
              <a:t>메탄하이드레이트가</a:t>
            </a:r>
            <a:r>
              <a:rPr lang="ko-KR" altLang="en-US" sz="1200" dirty="0"/>
              <a:t> 분출 되면서 모든 생명체의 </a:t>
            </a:r>
            <a:r>
              <a:rPr lang="ko-KR" altLang="en-US" sz="1200" dirty="0" err="1"/>
              <a:t>대멸종이</a:t>
            </a:r>
            <a:r>
              <a:rPr lang="ko-KR" altLang="en-US" sz="1200" dirty="0"/>
              <a:t> 시작됩니다</a:t>
            </a:r>
            <a:r>
              <a:rPr lang="en-US" altLang="ko-KR" sz="1200" dirty="0"/>
              <a:t>.  </a:t>
            </a:r>
            <a:r>
              <a:rPr lang="ko-KR" altLang="en-US" sz="1200" dirty="0"/>
              <a:t>겨우 </a:t>
            </a:r>
            <a:r>
              <a:rPr lang="en-US" altLang="ko-KR" sz="1200" dirty="0"/>
              <a:t>6</a:t>
            </a:r>
            <a:r>
              <a:rPr lang="ko-KR" altLang="en-US" sz="1200" dirty="0"/>
              <a:t>℃가 올랐는데 지구상의 생명체가 모두 </a:t>
            </a:r>
            <a:r>
              <a:rPr lang="ko-KR" altLang="en-US" sz="1200" dirty="0" err="1"/>
              <a:t>사라진다니</a:t>
            </a:r>
            <a:r>
              <a:rPr lang="ko-KR" altLang="en-US" sz="1200" dirty="0"/>
              <a:t> 정말 위험하지 않나요</a:t>
            </a:r>
            <a:r>
              <a:rPr lang="en-US" altLang="ko-KR" sz="1200" dirty="0"/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200" dirty="0"/>
              <a:t>그런데 벌써 이런 기후 변화로 우리나라는 물론 세계에서 많은 문제들이 발생하고 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57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우리나라를 살펴볼까요</a:t>
            </a:r>
            <a:r>
              <a:rPr lang="en-US" altLang="ko-KR" dirty="0"/>
              <a:t>?  </a:t>
            </a:r>
            <a:r>
              <a:rPr lang="ko-KR" altLang="en-US" dirty="0"/>
              <a:t>폭염위험지도를 살펴볼까요</a:t>
            </a:r>
            <a:r>
              <a:rPr lang="en-US" altLang="ko-KR" dirty="0"/>
              <a:t>? </a:t>
            </a:r>
            <a:r>
              <a:rPr lang="ko-KR" altLang="en-US" dirty="0"/>
              <a:t>폭염은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 최고기온이 섭씨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도를 넘어서는 매우 더운 날씨를 뜻하는데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년대와 비교해 보면 폭염 위험도가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아주 높게 올라가고 있는 걸 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이렇듯 우리나라에서는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여름철 폭염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겨울철 한파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집중호우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게릴라성 호우 등과 같은 기상이변현상이 발생하고 있습니다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8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기상이변 현상으로 인해서 산불이 지속적이고 길게 일어나고 오랫동안 장마가 지속되어 홍수가 심각하게 발생하고 있습니다</a:t>
            </a:r>
            <a:r>
              <a:rPr lang="en-US" altLang="ko-KR" dirty="0"/>
              <a:t>. </a:t>
            </a:r>
            <a:r>
              <a:rPr lang="ko-KR" altLang="en-US" dirty="0"/>
              <a:t>이렇듯 자연재해도 빈번하게 일어나고 있는데 세계의</a:t>
            </a:r>
            <a:endParaRPr lang="en-US" altLang="ko-KR" dirty="0"/>
          </a:p>
          <a:p>
            <a:r>
              <a:rPr lang="ko-KR" altLang="en-US" dirty="0"/>
              <a:t>다른 나들은 어떠할까요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93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세계 지도를 살펴보면 우리나라와 마찬가지로 폭염</a:t>
            </a:r>
            <a:r>
              <a:rPr lang="en-US" altLang="ko-KR" dirty="0"/>
              <a:t>, </a:t>
            </a:r>
            <a:r>
              <a:rPr lang="ko-KR" altLang="en-US" dirty="0"/>
              <a:t>산불</a:t>
            </a:r>
            <a:r>
              <a:rPr lang="en-US" altLang="ko-KR" dirty="0"/>
              <a:t>, </a:t>
            </a:r>
            <a:r>
              <a:rPr lang="ko-KR" altLang="en-US" dirty="0"/>
              <a:t>산사태</a:t>
            </a:r>
            <a:r>
              <a:rPr lang="en-US" altLang="ko-KR" dirty="0"/>
              <a:t>, </a:t>
            </a:r>
            <a:r>
              <a:rPr lang="ko-KR" altLang="en-US" dirty="0"/>
              <a:t>허리케인 등과 같은 큰 </a:t>
            </a:r>
            <a:r>
              <a:rPr lang="ko-KR" altLang="en-US" dirty="0" err="1"/>
              <a:t>자연자해가</a:t>
            </a:r>
            <a:r>
              <a:rPr lang="ko-KR" altLang="en-US" dirty="0"/>
              <a:t> 계속해서 발생하고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65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감염병도 계속해서 발생하고 있습니다</a:t>
            </a:r>
            <a:r>
              <a:rPr lang="en-US" altLang="ko-KR" dirty="0"/>
              <a:t>. </a:t>
            </a:r>
            <a:r>
              <a:rPr lang="ko-KR" altLang="en-US" dirty="0"/>
              <a:t>우리가 최근 까지 겪었던 코로나 바이러스는 박쥐에서 부터 시작되었습니다</a:t>
            </a:r>
            <a:r>
              <a:rPr lang="en-US" altLang="ko-KR" dirty="0"/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기후변화에 의한 서식지의 파괴로 인간과 동물의 접촉이 많아지면서 동물의 바이러스가 인간에게 옮겨져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감염병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피해가 발생하고 있습니다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6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기후 위기를 알아보기 전에 먼저 기후에 대해 알아봅시다</a:t>
            </a:r>
            <a:r>
              <a:rPr lang="en-US" altLang="ko-KR" dirty="0"/>
              <a:t>. </a:t>
            </a:r>
            <a:r>
              <a:rPr lang="ko-KR" altLang="en-US" dirty="0"/>
              <a:t>기후라는 말은 많이 </a:t>
            </a:r>
            <a:r>
              <a:rPr lang="ko-KR" altLang="en-US" dirty="0" err="1"/>
              <a:t>들어봤을</a:t>
            </a:r>
            <a:r>
              <a:rPr lang="ko-KR" altLang="en-US" dirty="0"/>
              <a:t> 것 같은데 기후에 대해 </a:t>
            </a:r>
            <a:endParaRPr lang="en-US" altLang="ko-KR" dirty="0"/>
          </a:p>
          <a:p>
            <a:r>
              <a:rPr lang="ko-KR" altLang="en-US" dirty="0"/>
              <a:t>이야기할 수 있는 친구들이 있을까요</a:t>
            </a:r>
            <a:r>
              <a:rPr lang="en-US" altLang="ko-KR" dirty="0"/>
              <a:t>?  </a:t>
            </a:r>
          </a:p>
          <a:p>
            <a:r>
              <a:rPr lang="ko-KR" altLang="en-US" dirty="0"/>
              <a:t>기후는 보통 </a:t>
            </a:r>
            <a:r>
              <a:rPr lang="en-US" altLang="ko-KR" dirty="0"/>
              <a:t>30</a:t>
            </a:r>
            <a:r>
              <a:rPr lang="ko-KR" altLang="en-US" dirty="0"/>
              <a:t>년 이상이라는 오랜 기간동안 특정 지역의 평균일교차나 강수량 등을 말합니다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기후를 기준으로 살펴보면 우리나라는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사계절이 뚜렷하며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기후에 비해 상대적으로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온화한 기온 특성을 갖는 온대기후에 속합니다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일교차 강수량 이라는 말을 들으니 기후는 날씨와 같은 개념이구나 하고 생각할 수 있어요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기후와 날씨는 다른 개념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날씨에 대해 알아볼까요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평균기온이 올라가 빙하가 녹으며 오래전에 죽었던 동물 사체들 노출돼 병들이 옮겨져 전염병이 발생하기도 하였습니다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 다른 전염병 확산의 경고가 이루어 지고 있습니다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34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곳곳에서 식량 문제도 발생하고 있어요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1981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이후 전체 토지면적의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24%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사막이 되고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사막화가 진행되고 있어 경작이 가능한 토지가 줄고 있습니다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전세계 인구 가운데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9,300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만명 우리 인류 중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명의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명은 매일 굶주린 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잠들고 있습니다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62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이렇듯 지구의 연평균 온도가 오르면 발생한 기후 변화로 인해 가뭄</a:t>
            </a:r>
            <a:r>
              <a:rPr lang="en-US" altLang="ko-KR" dirty="0"/>
              <a:t>, </a:t>
            </a:r>
            <a:r>
              <a:rPr lang="ko-KR" altLang="en-US" dirty="0"/>
              <a:t>홍수와 같은 자연재해가 발생하고 전염병 등이 발생합니다</a:t>
            </a:r>
            <a:r>
              <a:rPr lang="en-US" altLang="ko-KR" dirty="0"/>
              <a:t>. </a:t>
            </a:r>
            <a:r>
              <a:rPr lang="ko-KR" altLang="en-US" dirty="0"/>
              <a:t>이렇게 기후 변화로 인해 인간들의 삶이 </a:t>
            </a:r>
            <a:endParaRPr lang="en-US" altLang="ko-KR" dirty="0"/>
          </a:p>
          <a:p>
            <a:r>
              <a:rPr lang="ko-KR" altLang="en-US" dirty="0"/>
              <a:t>위험을 받고 있는 상황이 기후 위기라고 할 수 있어요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89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심각한 기후위기 때문에 </a:t>
            </a:r>
            <a:r>
              <a:rPr lang="en-US" altLang="ko-KR" sz="1200" dirty="0"/>
              <a:t>2015</a:t>
            </a:r>
            <a:r>
              <a:rPr lang="ko-KR" altLang="en-US" sz="1200" dirty="0"/>
              <a:t>년 세계 각국 정상들은 </a:t>
            </a:r>
            <a:r>
              <a:rPr lang="en-US" altLang="ko-KR" sz="1200" dirty="0"/>
              <a:t>48</a:t>
            </a:r>
            <a:r>
              <a:rPr lang="ko-KR" altLang="en-US" sz="1200" dirty="0"/>
              <a:t>차 </a:t>
            </a:r>
            <a:r>
              <a:rPr lang="en-US" altLang="ko-KR" sz="1200" dirty="0"/>
              <a:t>IPCC </a:t>
            </a:r>
            <a:r>
              <a:rPr lang="ko-KR" altLang="en-US" sz="1200" dirty="0"/>
              <a:t>파리협정지구 온난화 </a:t>
            </a:r>
            <a:r>
              <a:rPr lang="en-US" altLang="ko-KR" sz="1200" dirty="0"/>
              <a:t>1.5℃ </a:t>
            </a:r>
            <a:r>
              <a:rPr lang="ko-KR" altLang="en-US" sz="1200" dirty="0"/>
              <a:t>특별보고서를 채택 하였습니다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특별보고서에 담긴 내용은 지구 평균 온도 상승을 </a:t>
            </a:r>
            <a:r>
              <a:rPr lang="en-US" altLang="ko-KR" sz="1200" dirty="0"/>
              <a:t>1.5℃ </a:t>
            </a:r>
            <a:r>
              <a:rPr lang="ko-KR" altLang="en-US" sz="1200" dirty="0"/>
              <a:t>이하로 막기위해 각 국은 계획을 수립해</a:t>
            </a:r>
            <a:r>
              <a:rPr lang="en-US" altLang="ko-KR" sz="1200" dirty="0"/>
              <a:t> </a:t>
            </a:r>
            <a:r>
              <a:rPr lang="ko-KR" altLang="en-US" sz="1200" dirty="0"/>
              <a:t>실천하는 것이었습니다</a:t>
            </a:r>
            <a:r>
              <a:rPr lang="en-US" altLang="ko-KR" sz="120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78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지구온난화의 원인이 되는 온실 가스 중 가장 큰 위협이 되는 것에 대해 이야기 했던 거 기억나나요</a:t>
            </a:r>
            <a:r>
              <a:rPr lang="en-US" altLang="ko-KR" dirty="0"/>
              <a:t>? </a:t>
            </a:r>
            <a:r>
              <a:rPr lang="ko-KR" altLang="en-US" dirty="0"/>
              <a:t>맞아요 </a:t>
            </a:r>
            <a:r>
              <a:rPr lang="ko-KR" altLang="en-US" dirty="0" err="1"/>
              <a:t>이산화탄소에요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파리기후협약에서 지구의 온도 상승을 막기</a:t>
            </a:r>
            <a:r>
              <a:rPr lang="en-US" altLang="ko-KR" dirty="0"/>
              <a:t> </a:t>
            </a:r>
            <a:r>
              <a:rPr lang="ko-KR" altLang="en-US" dirty="0"/>
              <a:t>위해  가장 큰 위협이 되는 이산화탄소를 줄여야 한다는 목소리가 나왔고 </a:t>
            </a:r>
            <a:r>
              <a:rPr lang="en-US" altLang="ko-KR" dirty="0"/>
              <a:t>2050</a:t>
            </a:r>
            <a:r>
              <a:rPr lang="ko-KR" altLang="en-US" dirty="0"/>
              <a:t>년 까지 온실가스 </a:t>
            </a:r>
            <a:endParaRPr lang="en-US" altLang="ko-KR" dirty="0"/>
          </a:p>
          <a:p>
            <a:r>
              <a:rPr lang="ko-KR" altLang="en-US" dirty="0"/>
              <a:t>배출량과 </a:t>
            </a:r>
            <a:r>
              <a:rPr lang="ko-KR" altLang="en-US" dirty="0" err="1"/>
              <a:t>흡수량이</a:t>
            </a:r>
            <a:r>
              <a:rPr lang="ko-KR" altLang="en-US" dirty="0"/>
              <a:t> 같아져 </a:t>
            </a:r>
            <a:r>
              <a:rPr lang="en-US" altLang="ko-KR" dirty="0"/>
              <a:t>0</a:t>
            </a:r>
            <a:r>
              <a:rPr lang="ko-KR" altLang="en-US" dirty="0"/>
              <a:t>가 되는 탄소중립을 달성해야 한다고 발표했습니다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87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세계 각국은 다양한 정책들을 내세워 탄소 발생을 줄이기 위한 노력들을 하고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3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우리나라도 탄소중립을 위해 많은 노력들을 하고 있습니다</a:t>
            </a:r>
            <a:r>
              <a:rPr lang="en-US" altLang="ko-KR" dirty="0"/>
              <a:t>. </a:t>
            </a:r>
            <a:r>
              <a:rPr lang="ko-KR" altLang="en-US" sz="1200" dirty="0"/>
              <a:t>우리나라는 전 세계에서 </a:t>
            </a:r>
            <a:r>
              <a:rPr lang="en-US" altLang="ko-KR" sz="1200" dirty="0"/>
              <a:t>14</a:t>
            </a:r>
            <a:r>
              <a:rPr lang="ko-KR" altLang="en-US" sz="1200" dirty="0"/>
              <a:t>번째로 </a:t>
            </a:r>
            <a:r>
              <a:rPr lang="en-US" altLang="ko-KR" sz="1200" dirty="0"/>
              <a:t>2050</a:t>
            </a:r>
            <a:r>
              <a:rPr lang="ko-KR" altLang="en-US" sz="1200" dirty="0"/>
              <a:t>탄소중립을 국가 비전으로 명시한 탄소중립기본법을</a:t>
            </a:r>
            <a:r>
              <a:rPr lang="en-US" altLang="ko-KR" sz="1200" dirty="0"/>
              <a:t> </a:t>
            </a:r>
            <a:r>
              <a:rPr lang="ko-KR" altLang="en-US" sz="1200" dirty="0"/>
              <a:t>제정하고 온실가스를 막기 위한 다양한 정책을 수립하여 실행하고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10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우리나라와 각국의 노력에도 불구하고 기후위기는 점점 더 우리에게 다가 오고 있습니다</a:t>
            </a:r>
            <a:r>
              <a:rPr lang="en-US" altLang="ko-KR" dirty="0"/>
              <a:t>. </a:t>
            </a:r>
            <a:r>
              <a:rPr lang="ko-KR" altLang="en-US" dirty="0"/>
              <a:t>뉴스 영상을 함께 살펴볼까요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뉴스 영상 보기</a:t>
            </a:r>
            <a:r>
              <a:rPr lang="en-US" altLang="ko-KR" dirty="0"/>
              <a:t>) 2015</a:t>
            </a:r>
            <a:r>
              <a:rPr lang="ko-KR" altLang="en-US" dirty="0"/>
              <a:t>년 파리기후변화협약에서 </a:t>
            </a:r>
            <a:r>
              <a:rPr lang="en-US" altLang="ko-KR" dirty="0"/>
              <a:t>2050</a:t>
            </a:r>
            <a:r>
              <a:rPr lang="ko-KR" altLang="en-US" dirty="0"/>
              <a:t>년까지 </a:t>
            </a:r>
            <a:r>
              <a:rPr lang="en-US" altLang="ko-KR" dirty="0"/>
              <a:t>1.5</a:t>
            </a:r>
            <a:r>
              <a:rPr lang="ko-KR" altLang="en-US" dirty="0"/>
              <a:t>도 상승으로 막자고 이야기를 </a:t>
            </a:r>
            <a:r>
              <a:rPr lang="ko-KR" altLang="en-US" dirty="0" err="1"/>
              <a:t>했었는데</a:t>
            </a:r>
            <a:r>
              <a:rPr lang="ko-KR" altLang="en-US" dirty="0"/>
              <a:t> </a:t>
            </a:r>
            <a:r>
              <a:rPr lang="en-US" altLang="ko-KR" dirty="0"/>
              <a:t>2030</a:t>
            </a:r>
            <a:r>
              <a:rPr lang="ko-KR" altLang="en-US" dirty="0"/>
              <a:t>년이 안되어서 </a:t>
            </a:r>
            <a:r>
              <a:rPr lang="en-US" altLang="ko-KR" dirty="0"/>
              <a:t>1.5</a:t>
            </a:r>
            <a:r>
              <a:rPr lang="ko-KR" altLang="en-US" dirty="0"/>
              <a:t>도가 오를 것 같다고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정말 위험한 일이죠</a:t>
            </a:r>
            <a:r>
              <a:rPr lang="en-US" altLang="ko-KR" dirty="0"/>
              <a:t>? </a:t>
            </a:r>
            <a:r>
              <a:rPr lang="ko-KR" altLang="en-US" dirty="0"/>
              <a:t>그럼 이러한 지구의 온도 상승과 기후 위기를 막기 위해 직접 우리가 할 수 있는 일은 없을까요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67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기후위기를 막기 위해 우리가 할 수 있는 일은 생활 속에서 발생하는 지구온난화와의 가장 큰 원인인 온실가스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온실 가스 중에서도 가장 높은 비율을 차지하는 이산화탄소의 배출량을 줄여야 합니다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이러한 이산화탄소 배출량을 숫자로 표현한 것인 탄소발자국 입니다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85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그럼 이런 탄소발자국은 어디서 찍히고 있을 까요</a:t>
            </a:r>
            <a:r>
              <a:rPr lang="en-US" altLang="ko-KR" dirty="0"/>
              <a:t>?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자동차와 같은 이동 수단을 이용할 때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물건을 만드는 공장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매일 사용하는 전기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우리 생활에 필수적인 활동들 모두에서 이산화탄소가 발생하고 있습니다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몇가지 예들을 살펴볼까요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98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날씨는 현장체험학습이 있거나 체육대회가 있을 때 </a:t>
            </a:r>
            <a:r>
              <a:rPr lang="ko-KR" altLang="en-US" dirty="0" err="1"/>
              <a:t>여행갈때</a:t>
            </a:r>
            <a:r>
              <a:rPr lang="ko-KR" altLang="en-US" dirty="0"/>
              <a:t> 자주 찾아보죠</a:t>
            </a:r>
            <a:r>
              <a:rPr lang="en-US" altLang="ko-KR" dirty="0"/>
              <a:t>? </a:t>
            </a:r>
            <a:r>
              <a:rPr lang="ko-KR" altLang="en-US" dirty="0"/>
              <a:t>날씨는 짧은 시간 동안 발생하는 대기 상태의 변화로 하루 동안의 온도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구름의 상태를 나타냅니다</a:t>
            </a:r>
            <a:r>
              <a:rPr lang="en-US" altLang="ko-KR" dirty="0"/>
              <a:t>. </a:t>
            </a:r>
            <a:r>
              <a:rPr lang="ko-KR" altLang="en-US" dirty="0"/>
              <a:t>기후와 날씨의 차이점을 알 것 같나요</a:t>
            </a:r>
            <a:r>
              <a:rPr lang="en-US" altLang="ko-KR" dirty="0"/>
              <a:t>?  </a:t>
            </a:r>
            <a:r>
              <a:rPr lang="ko-KR" altLang="en-US" dirty="0"/>
              <a:t>사람으로 따지면 평소의 </a:t>
            </a:r>
            <a:r>
              <a:rPr lang="ko-KR" altLang="en-US" dirty="0" err="1"/>
              <a:t>셩격이</a:t>
            </a:r>
            <a:r>
              <a:rPr lang="ko-KR" altLang="en-US" dirty="0"/>
              <a:t> 기후 순간순간 화가 </a:t>
            </a:r>
            <a:r>
              <a:rPr lang="ko-KR" altLang="en-US" dirty="0" err="1"/>
              <a:t>난거나</a:t>
            </a:r>
            <a:r>
              <a:rPr lang="ko-KR" altLang="en-US" dirty="0"/>
              <a:t> 슬프거나 기쁜 감정이 나타나는 것이</a:t>
            </a:r>
            <a:endParaRPr lang="en-US" altLang="ko-KR" dirty="0"/>
          </a:p>
          <a:p>
            <a:r>
              <a:rPr lang="ko-KR" altLang="en-US" dirty="0"/>
              <a:t>날씨라고 생각하면 조금 쉬울 것 같아요</a:t>
            </a:r>
            <a:r>
              <a:rPr lang="en-US" altLang="ko-KR" dirty="0"/>
              <a:t>. </a:t>
            </a:r>
            <a:r>
              <a:rPr lang="ko-KR" altLang="en-US" dirty="0"/>
              <a:t>조금 더 자세한 내용은 기상청에 근무하시는 </a:t>
            </a:r>
            <a:r>
              <a:rPr lang="ko-KR" altLang="en-US" dirty="0" err="1"/>
              <a:t>주무관님의</a:t>
            </a:r>
            <a:r>
              <a:rPr lang="ko-KR" altLang="en-US" dirty="0"/>
              <a:t> 설명을 들어 봅시다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59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더운 날 우리가 자주 찾게 되는 생수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생수를 만들고 우리에게 오기까지 운반하고 플라스틱 생수병을 폐기하는데 까지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생수병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병에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10.6g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이산화탄소가 발생한다고 합니다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21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좋아하는 과자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봉지의 탄소발자국은 생수병의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배가 넘는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250g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이산화탄소를 발생합니다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18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두루마지</a:t>
            </a:r>
            <a:r>
              <a:rPr lang="ko-KR" altLang="en-US" dirty="0"/>
              <a:t> 휴지</a:t>
            </a:r>
            <a:r>
              <a:rPr lang="en-US" altLang="ko-KR" dirty="0"/>
              <a:t>, </a:t>
            </a:r>
            <a:r>
              <a:rPr lang="ko-KR" altLang="en-US" dirty="0"/>
              <a:t>종이컵</a:t>
            </a:r>
            <a:r>
              <a:rPr lang="en-US" altLang="ko-KR" dirty="0"/>
              <a:t>, </a:t>
            </a:r>
            <a:r>
              <a:rPr lang="ko-KR" altLang="en-US" dirty="0"/>
              <a:t>심지어 휴대폰 사용에도 탄소가 발생합니다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367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물론 우리가 집에서 사용하는 전기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난방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이산화탄소를 발생시킵니다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얼마만큼 이산화탄소를 발생시키지 알아보기 위해 탄소발자국 계산기 사이트를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이용할 수 있습니다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899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위의 내용은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가족 기준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 평균 전기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수도 사용량 입니다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스마트기기로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QR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코드에 접속하여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 평균 가정에서 전기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가스 사용으로 발생시키는 이산화탄소 배출량은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정도가 될지 계산해 봅시다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82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생활 곳곳에서 발생하고 있는 탄소발자국</a:t>
            </a:r>
            <a:r>
              <a:rPr lang="en-US" altLang="ko-KR" dirty="0"/>
              <a:t>. </a:t>
            </a:r>
            <a:r>
              <a:rPr lang="ko-KR" altLang="en-US" dirty="0"/>
              <a:t>완전히 없앨 수는 없겠지만 줄이기 위한 노력은 </a:t>
            </a:r>
            <a:r>
              <a:rPr lang="ko-KR" altLang="en-US" dirty="0" err="1"/>
              <a:t>해야겠죠</a:t>
            </a:r>
            <a:r>
              <a:rPr lang="en-US" altLang="ko-KR" dirty="0"/>
              <a:t>? </a:t>
            </a:r>
            <a:r>
              <a:rPr lang="ko-KR" altLang="en-US" dirty="0"/>
              <a:t>지금부터는 어떤 노력을 할 수 있을지 생각해 봅시다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먼저 친환경 인증 마크가 있는 제품을 구입합니다</a:t>
            </a:r>
            <a:r>
              <a:rPr lang="en-US" altLang="ko-KR" dirty="0"/>
              <a:t>. </a:t>
            </a:r>
            <a:r>
              <a:rPr lang="ko-KR" altLang="en-US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환경부에서는 환경표지 제도를 통해 생산</a:t>
            </a:r>
            <a:r>
              <a:rPr lang="en-US" altLang="ko-KR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소비</a:t>
            </a:r>
            <a:r>
              <a:rPr lang="en-US" altLang="ko-KR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폐기에 걸친 전 과정에서 다른 제품들에 비해 환경오염을 적게 일으키거나 자원을 절약할 수 있는 제품을</a:t>
            </a:r>
            <a:endParaRPr lang="en-US" altLang="ko-KR" sz="12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대상으로 인증마크를 부여합니다</a:t>
            </a:r>
            <a:r>
              <a:rPr lang="en-US" altLang="ko-KR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같은 제품이라면 친환경 인증마크가 있는 제품을 구입하는 것이 탄소발자국을</a:t>
            </a:r>
            <a:r>
              <a:rPr lang="en-US" altLang="ko-KR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줄일 수 있겠지요</a:t>
            </a:r>
            <a:r>
              <a:rPr lang="en-US" altLang="ko-KR" sz="12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156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b="0" spc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일회용품 사용을 줄이고 </a:t>
            </a:r>
            <a:r>
              <a:rPr lang="ko-KR" altLang="en-US" sz="1200" b="0" spc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다회용품을</a:t>
            </a:r>
            <a:r>
              <a:rPr lang="ko-KR" altLang="en-US" sz="1200" b="0" spc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이용합니다</a:t>
            </a:r>
            <a:r>
              <a:rPr lang="en-US" altLang="ko-KR" sz="1200" b="0" spc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종이컵 보다는 텀블러</a:t>
            </a:r>
            <a:r>
              <a:rPr lang="en-US" altLang="ko-KR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비닐봉지보다는 에코백을 활용하면 탄소발자국을 줄일 수 있습니다</a:t>
            </a:r>
            <a:r>
              <a:rPr lang="en-US" altLang="ko-KR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ko-KR" altLang="en-US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그런데 이런 의문이 들지 않나요</a:t>
            </a:r>
            <a:r>
              <a:rPr lang="en-US" altLang="ko-KR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 </a:t>
            </a:r>
            <a:r>
              <a:rPr lang="ko-KR" altLang="en-US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종이컵을 만들어도 탄소가 발생하고 텀블러를 만들어도 탄소가 발생하는데 종이컵 만드는 것보다 텀블러를 만드는데 더 많은 탄소가</a:t>
            </a:r>
            <a:endParaRPr lang="en-US" altLang="ko-KR" sz="1200" spc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발생해서 텀블러를 사용하는게 더 탄소를 많이 발생 시킬 것 같다</a:t>
            </a:r>
            <a:r>
              <a:rPr lang="en-US" altLang="ko-KR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이런 생각 </a:t>
            </a:r>
            <a:r>
              <a:rPr lang="ko-KR" altLang="en-US" sz="1200" spc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말이에요</a:t>
            </a:r>
            <a:endParaRPr lang="en-US" altLang="ko-KR" sz="1200" spc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03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그런데 반은 맞고 반을 틀린 내용입니다</a:t>
            </a:r>
            <a:r>
              <a:rPr lang="en-US" altLang="ko-KR" dirty="0"/>
              <a:t>. </a:t>
            </a:r>
            <a:r>
              <a:rPr lang="ko-KR" altLang="en-US" dirty="0"/>
              <a:t>물론 텀블러를 하나 생산할 때 발생하는 이산화 탄소의 발생량이 많습니다</a:t>
            </a:r>
            <a:r>
              <a:rPr lang="en-US" altLang="ko-KR" dirty="0"/>
              <a:t>. </a:t>
            </a:r>
            <a:r>
              <a:rPr lang="ko-KR" altLang="en-US" dirty="0"/>
              <a:t>하지만 텀블러를 계속 사용한다면 어떻게 될까요</a:t>
            </a:r>
            <a:r>
              <a:rPr lang="en-US" altLang="ko-KR" dirty="0"/>
              <a:t>?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텀블러를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 이상 사용하면 일회용 플라스틱 컵 보다 친환경적이고 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24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 이상 사용하면 일회용보다 친환경적 이라고 해요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그래서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다회용품은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꾸준하게 계속해서 사용하는 것이 중요하다는 사실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잊으면 안되겠죠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06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pc="0" dirty="0"/>
              <a:t>불필요한 옷 소비를 줄여야 합니다</a:t>
            </a:r>
            <a:r>
              <a:rPr lang="en-US" altLang="ko-KR" spc="0" dirty="0"/>
              <a:t>. </a:t>
            </a:r>
            <a:r>
              <a:rPr lang="ko-KR" altLang="en-US" sz="1200" spc="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패스트</a:t>
            </a:r>
            <a:r>
              <a:rPr lang="ko-KR" altLang="en-US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패션의 발달로 옷을 자주 사고  이전의 옷들은 옷장에 보관되어 있다가 쓰레기로 버려지는 일들이 많습니다</a:t>
            </a:r>
            <a:r>
              <a:rPr lang="en-US" altLang="ko-KR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200" spc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200" spc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665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/>
              <a:t>티셔츠 </a:t>
            </a:r>
            <a:r>
              <a:rPr lang="en-US" altLang="ko-KR" sz="1200" dirty="0"/>
              <a:t>1</a:t>
            </a:r>
            <a:r>
              <a:rPr lang="ko-KR" altLang="en-US" sz="1200" dirty="0"/>
              <a:t>장 생산 시 최대 </a:t>
            </a:r>
            <a:r>
              <a:rPr lang="en-US" altLang="ko-KR" sz="1200" dirty="0"/>
              <a:t>2700L </a:t>
            </a:r>
            <a:r>
              <a:rPr lang="ko-KR" altLang="en-US" sz="1200" dirty="0"/>
              <a:t>물이 사용된다는 사실을 알고 있나요</a:t>
            </a:r>
            <a:r>
              <a:rPr lang="en-US" altLang="ko-KR" sz="1200" dirty="0"/>
              <a:t>?</a:t>
            </a:r>
          </a:p>
          <a:p>
            <a:pPr algn="l"/>
            <a:r>
              <a:rPr lang="ko-KR" altLang="en-US" sz="1200" dirty="0"/>
              <a:t>의류와 신발산업이 배출하는 온실가스는 </a:t>
            </a:r>
            <a:r>
              <a:rPr lang="en-US" altLang="ko-KR" sz="1200" dirty="0"/>
              <a:t>40</a:t>
            </a:r>
            <a:r>
              <a:rPr lang="ko-KR" altLang="en-US" sz="1200" dirty="0"/>
              <a:t>억 톤 가량이 되고 전 세계 배출량의 </a:t>
            </a:r>
            <a:r>
              <a:rPr lang="en-US" altLang="ko-KR" sz="1200" dirty="0"/>
              <a:t>10% </a:t>
            </a:r>
            <a:r>
              <a:rPr lang="ko-KR" altLang="en-US" sz="1200" dirty="0"/>
              <a:t>차지 한다고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l"/>
            <a:r>
              <a:rPr lang="ko-KR" altLang="en-US" sz="1200" dirty="0"/>
              <a:t>환경을 위해 탄소발자국을 줄이기 위해 옷 소비를 줄이는 것은 어떨까요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33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기후와 날씨에 대해 알아보았는데 우리가 배운 이 기후가 점점 변화하고 있다는 사실입니다</a:t>
            </a:r>
            <a:r>
              <a:rPr lang="en-US" altLang="ko-KR" dirty="0"/>
              <a:t>. </a:t>
            </a:r>
            <a:r>
              <a:rPr lang="ko-KR" altLang="en-US" dirty="0"/>
              <a:t>다음에 나와 있는 연평균 온도 변화 그래프가 보이나요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dirty="0"/>
              <a:t>1900</a:t>
            </a:r>
            <a:r>
              <a:rPr lang="ko-KR" altLang="en-US" dirty="0"/>
              <a:t>년대 부터 비교를 해보면 </a:t>
            </a:r>
            <a:r>
              <a:rPr lang="en-US" altLang="ko-KR" dirty="0"/>
              <a:t>2020</a:t>
            </a:r>
            <a:r>
              <a:rPr lang="ko-KR" altLang="en-US" dirty="0"/>
              <a:t>년대 들어서 </a:t>
            </a:r>
            <a:r>
              <a:rPr lang="en-US" altLang="ko-KR" dirty="0"/>
              <a:t>1.09</a:t>
            </a:r>
            <a:r>
              <a:rPr lang="ko-KR" altLang="en-US" dirty="0"/>
              <a:t>도가 상승했습니다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10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/>
              <a:t>하루에 </a:t>
            </a:r>
            <a:r>
              <a:rPr lang="en-US" altLang="ko-KR" sz="1200" dirty="0"/>
              <a:t>1</a:t>
            </a:r>
            <a:r>
              <a:rPr lang="ko-KR" altLang="en-US" sz="1200" dirty="0"/>
              <a:t>만</a:t>
            </a:r>
            <a:r>
              <a:rPr lang="en-US" altLang="ko-KR" sz="1200" dirty="0"/>
              <a:t>5000</a:t>
            </a:r>
            <a:r>
              <a:rPr lang="ko-KR" altLang="en-US" sz="1200" dirty="0"/>
              <a:t>톤의 음식물 쓰레기 </a:t>
            </a:r>
            <a:r>
              <a:rPr lang="en-US" altLang="ko-KR" sz="1200" dirty="0"/>
              <a:t>(</a:t>
            </a:r>
            <a:r>
              <a:rPr lang="ko-KR" altLang="en-US" sz="1200" dirty="0"/>
              <a:t>전체 음식량의 </a:t>
            </a:r>
            <a:r>
              <a:rPr lang="en-US" altLang="ko-KR" sz="1200" dirty="0"/>
              <a:t>1/7) 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  <a:p>
            <a:pPr algn="l"/>
            <a:r>
              <a:rPr lang="en-US" altLang="ko-KR" sz="1200" dirty="0"/>
              <a:t>4</a:t>
            </a:r>
            <a:r>
              <a:rPr lang="ko-KR" altLang="en-US" sz="1200" dirty="0"/>
              <a:t>인가구에서 연간 버리는 음식물 쓰레기 양은 </a:t>
            </a:r>
            <a:r>
              <a:rPr lang="en-US" altLang="ko-KR" sz="1200" dirty="0"/>
              <a:t>438kg</a:t>
            </a:r>
            <a:r>
              <a:rPr lang="ko-KR" altLang="en-US" sz="1200" dirty="0"/>
              <a:t>으로 이산화탄소는 </a:t>
            </a:r>
            <a:r>
              <a:rPr lang="en-US" altLang="ko-KR" sz="1200" dirty="0"/>
              <a:t>724kg</a:t>
            </a:r>
            <a:r>
              <a:rPr lang="ko-KR" altLang="en-US" sz="1200" dirty="0"/>
              <a:t>이</a:t>
            </a:r>
            <a:r>
              <a:rPr lang="en-US" altLang="ko-KR" sz="1200" dirty="0"/>
              <a:t> </a:t>
            </a:r>
            <a:r>
              <a:rPr lang="ko-KR" altLang="en-US" sz="1200" dirty="0"/>
              <a:t>배출됩니다</a:t>
            </a:r>
            <a:r>
              <a:rPr lang="en-US" altLang="ko-KR" sz="1200" dirty="0"/>
              <a:t>.   </a:t>
            </a:r>
          </a:p>
          <a:p>
            <a:pPr algn="l"/>
            <a:r>
              <a:rPr lang="ko-KR" altLang="en-US" sz="1200" dirty="0"/>
              <a:t>이산화 탄소 </a:t>
            </a:r>
            <a:r>
              <a:rPr lang="en-US" altLang="ko-KR" sz="1200" dirty="0"/>
              <a:t>724kg = </a:t>
            </a:r>
            <a:r>
              <a:rPr lang="ko-KR" altLang="en-US" sz="1200" dirty="0"/>
              <a:t>승용차로 서울</a:t>
            </a:r>
            <a:r>
              <a:rPr lang="en-US" altLang="ko-KR" sz="1200" dirty="0"/>
              <a:t>-</a:t>
            </a:r>
            <a:r>
              <a:rPr lang="ko-KR" altLang="en-US" sz="1200" dirty="0"/>
              <a:t>부산을 </a:t>
            </a:r>
            <a:r>
              <a:rPr lang="en-US" altLang="ko-KR" sz="1200" dirty="0"/>
              <a:t>5</a:t>
            </a:r>
            <a:r>
              <a:rPr lang="ko-KR" altLang="en-US" sz="1200" dirty="0"/>
              <a:t>번 </a:t>
            </a:r>
            <a:r>
              <a:rPr lang="ko-KR" altLang="en-US" sz="1200" dirty="0" err="1"/>
              <a:t>왕복운행할</a:t>
            </a:r>
            <a:r>
              <a:rPr lang="ko-KR" altLang="en-US" sz="1200" dirty="0"/>
              <a:t> 때 발생하는 이산화탄소 배출량</a:t>
            </a:r>
            <a:endParaRPr lang="en-US" altLang="ko-KR" sz="1200" dirty="0"/>
          </a:p>
          <a:p>
            <a:pPr algn="l"/>
            <a:r>
              <a:rPr lang="ko-KR" altLang="en-US" sz="1200" dirty="0" err="1"/>
              <a:t>먹을만큼만</a:t>
            </a:r>
            <a:r>
              <a:rPr lang="ko-KR" altLang="en-US" sz="1200" dirty="0"/>
              <a:t> 덜어 먹고 골고루 먹어 생활 속 음식물 쓰레기를 줄여 봅시다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63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인당 사용하는 연간 물 소비량 </a:t>
            </a:r>
            <a:r>
              <a:rPr lang="en-US" altLang="ko-KR" dirty="0"/>
              <a:t>: 105,000 L 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인당 탄소배출량은 </a:t>
            </a:r>
            <a:r>
              <a:rPr lang="en-US" altLang="ko-KR" dirty="0"/>
              <a:t>35kgCO</a:t>
            </a:r>
            <a:r>
              <a:rPr lang="en-US" altLang="ko-KR" sz="1400" dirty="0"/>
              <a:t>2</a:t>
            </a:r>
          </a:p>
          <a:p>
            <a:r>
              <a:rPr lang="ko-KR" altLang="en-US" dirty="0"/>
              <a:t>샤워 시간 </a:t>
            </a:r>
            <a:r>
              <a:rPr lang="en-US" altLang="ko-KR" dirty="0"/>
              <a:t>5</a:t>
            </a:r>
            <a:r>
              <a:rPr lang="ko-KR" altLang="en-US" dirty="0"/>
              <a:t>분 줄이면 연간 </a:t>
            </a:r>
            <a:r>
              <a:rPr lang="en-US" altLang="ko-KR" dirty="0"/>
              <a:t>6.6kgCO</a:t>
            </a:r>
            <a:r>
              <a:rPr lang="en-US" altLang="ko-KR" sz="14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감소효과가 있다고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물을 받아쓰고 아껴 쓰면 탄소 배출량을 막을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48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디지털 기기를 사용 할 때도 탄소가 발생합니다</a:t>
            </a:r>
            <a:r>
              <a:rPr lang="en-US" altLang="ko-KR" dirty="0"/>
              <a:t>.  </a:t>
            </a:r>
            <a:r>
              <a:rPr lang="ko-KR" altLang="en-US" dirty="0"/>
              <a:t>디지털 기기가 네트워크를 사용할 때 다량의 탄소가 발생하고 </a:t>
            </a:r>
            <a:endParaRPr lang="en-US" altLang="ko-KR" dirty="0"/>
          </a:p>
          <a:p>
            <a:r>
              <a:rPr lang="ko-KR" altLang="en-US" dirty="0"/>
              <a:t>데이터 센터 서버의 온도와 습도를 유지하는데 엄청난 이산화탄소가 발생합니다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12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이러한 탄소발자국을 디지털 탄소 </a:t>
            </a:r>
            <a:r>
              <a:rPr lang="ko-KR" altLang="en-US" dirty="0" err="1"/>
              <a:t>발자굴이라고</a:t>
            </a:r>
            <a:r>
              <a:rPr lang="ko-KR" altLang="en-US" dirty="0"/>
              <a:t> 부릅니다</a:t>
            </a:r>
            <a:r>
              <a:rPr lang="en-US" altLang="ko-KR" dirty="0"/>
              <a:t>. </a:t>
            </a:r>
            <a:r>
              <a:rPr lang="ko-KR" altLang="en-US" dirty="0"/>
              <a:t>이러한 디지털 탄소 발자국도 줄일 수 있습니다</a:t>
            </a:r>
            <a:r>
              <a:rPr lang="en-US" altLang="ko-KR" dirty="0"/>
              <a:t>. </a:t>
            </a:r>
            <a:r>
              <a:rPr lang="ko-KR" altLang="en-US" dirty="0"/>
              <a:t>위의 실천 방법을 통해 디지털 기기에서 발생하는 탄소발자국을 줄여 봅시다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93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집에서 사용하는 여러 전자 제품들 평소에는 어떻게 두나요</a:t>
            </a:r>
            <a:r>
              <a:rPr lang="en-US" altLang="ko-KR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 </a:t>
            </a:r>
            <a:r>
              <a:rPr lang="ko-KR" altLang="en-US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플러그가 항상 </a:t>
            </a:r>
            <a:r>
              <a:rPr lang="ko-KR" altLang="en-US" sz="1200" dirty="0" err="1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꽃혀</a:t>
            </a:r>
            <a:r>
              <a:rPr lang="ko-KR" altLang="en-US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있는 상태 이죠</a:t>
            </a:r>
            <a:r>
              <a:rPr lang="en-US" altLang="ko-KR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 </a:t>
            </a:r>
            <a:r>
              <a:rPr lang="ko-KR" altLang="en-US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사용하지 않는 기전제품 플러그를 뽑음으로써 </a:t>
            </a:r>
            <a:endParaRPr lang="en-US" altLang="ko-KR" sz="1200" dirty="0">
              <a:solidFill>
                <a:srgbClr val="2C303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C303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연간 가구당 </a:t>
            </a:r>
            <a:r>
              <a:rPr lang="en-US" altLang="ko-KR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78kgco</a:t>
            </a:r>
            <a:r>
              <a:rPr lang="en-US" altLang="ko-KR" sz="11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탄소 발생량을 줄일 수 있다고 해요</a:t>
            </a:r>
            <a:r>
              <a:rPr lang="en-US" altLang="ko-KR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집에서 사용하지 않는 플러그를 뽑아 보는 건 어떨까요</a:t>
            </a:r>
            <a:r>
              <a:rPr lang="en-US" altLang="ko-KR" sz="1200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200" dirty="0">
              <a:solidFill>
                <a:srgbClr val="2C303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317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이렇게 여러가지 내용들에 대해 살펴보았습니다</a:t>
            </a:r>
            <a:r>
              <a:rPr lang="en-US" altLang="ko-KR" dirty="0"/>
              <a:t>. </a:t>
            </a:r>
            <a:r>
              <a:rPr lang="ko-KR" altLang="en-US" dirty="0"/>
              <a:t>오늘 배운 내용 얼마나 잘 알고 있는지 활동지로 정리해 봅시다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834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탄소 발자국을 줄이기 위한 나의 다짐을 실천서약에 적어 붙여보고 실천해 봅시다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5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우리나라는 어떨까요</a:t>
            </a:r>
            <a:r>
              <a:rPr lang="en-US" altLang="ko-KR" dirty="0"/>
              <a:t>? </a:t>
            </a:r>
            <a:r>
              <a:rPr lang="ko-KR" altLang="en-US" dirty="0"/>
              <a:t>우리나라 기상관측 그래프를 살펴보면 무려 </a:t>
            </a:r>
            <a:r>
              <a:rPr lang="en-US" altLang="ko-KR" dirty="0"/>
              <a:t>2.4</a:t>
            </a:r>
            <a:r>
              <a:rPr lang="ko-KR" altLang="en-US" dirty="0"/>
              <a:t>도가 올랐네요 이렇게 우리나라 뿐만 아니라 전세계에서 평균 기온이 계속해서 오르고 </a:t>
            </a:r>
            <a:endParaRPr lang="en-US" altLang="ko-KR" dirty="0"/>
          </a:p>
          <a:p>
            <a:r>
              <a:rPr lang="ko-KR" altLang="en-US" dirty="0"/>
              <a:t>있어요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67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기온이 오르는 것은 지구를 둘러싼 대기중에 있는 온실 가스가 증가해서 지구에 오는 태양에너지가 지구 밖으로 빠져나가지 못하게 하고 흡수하기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태양에너지가 빠져 나가지 못해 지구의 온도가 오르는 현상을 지구 온난화 현상이라고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5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이런 지구온난화를 일으키는 온실 가스에는 어떤 것들이 있을까요</a:t>
            </a:r>
            <a:r>
              <a:rPr lang="en-US" altLang="ko-KR" dirty="0"/>
              <a:t>? </a:t>
            </a:r>
            <a:r>
              <a:rPr lang="ko-KR" altLang="en-US" dirty="0"/>
              <a:t>석탄 석유 등과 같이 화석 연료를 사용할 때 나오는 이산화탄소</a:t>
            </a:r>
            <a:r>
              <a:rPr lang="en-US" altLang="ko-KR" dirty="0"/>
              <a:t>, </a:t>
            </a:r>
            <a:r>
              <a:rPr lang="ko-KR" altLang="en-US" dirty="0"/>
              <a:t>농업 축산 분야에서 나오는 메탄가스 </a:t>
            </a:r>
            <a:endParaRPr lang="en-US" altLang="ko-KR" dirty="0"/>
          </a:p>
          <a:p>
            <a:r>
              <a:rPr lang="ko-KR" altLang="en-US" dirty="0"/>
              <a:t>냉장고나 에어컨의 냉매 물질로 사용되는 </a:t>
            </a:r>
            <a:r>
              <a:rPr lang="ko-KR" altLang="en-US" dirty="0" err="1"/>
              <a:t>수소불화탄소</a:t>
            </a:r>
            <a:r>
              <a:rPr lang="en-US" altLang="ko-KR" dirty="0"/>
              <a:t>,</a:t>
            </a:r>
            <a:r>
              <a:rPr lang="ko-KR" altLang="en-US" dirty="0"/>
              <a:t>  비료 사용 등으로 발생하는 </a:t>
            </a:r>
            <a:r>
              <a:rPr lang="ko-KR" altLang="en-US" dirty="0" err="1"/>
              <a:t>아산화질소</a:t>
            </a:r>
            <a:r>
              <a:rPr lang="en-US" altLang="ko-KR" dirty="0"/>
              <a:t>, </a:t>
            </a:r>
            <a:r>
              <a:rPr lang="ko-KR" altLang="en-US" dirty="0"/>
              <a:t>전자제품 반도체 등을 생산할 때 </a:t>
            </a:r>
            <a:r>
              <a:rPr lang="ko-KR" altLang="en-US" dirty="0" err="1"/>
              <a:t>발새하는</a:t>
            </a:r>
            <a:r>
              <a:rPr lang="ko-KR" altLang="en-US" dirty="0"/>
              <a:t> 과불화 탄소 </a:t>
            </a:r>
            <a:r>
              <a:rPr lang="ko-KR" altLang="en-US" dirty="0" err="1"/>
              <a:t>육불화황</a:t>
            </a:r>
            <a:r>
              <a:rPr lang="en-US" altLang="ko-KR" dirty="0"/>
              <a:t>.  </a:t>
            </a:r>
            <a:r>
              <a:rPr lang="ko-KR" altLang="en-US" dirty="0"/>
              <a:t>이러한 기체들을</a:t>
            </a:r>
            <a:endParaRPr lang="en-US" altLang="ko-KR" dirty="0"/>
          </a:p>
          <a:p>
            <a:r>
              <a:rPr lang="ko-KR" altLang="en-US" dirty="0"/>
              <a:t>우리는 온실가스라고 부릅니다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49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온실가스의 종류가 너무 많고 이름도 어렵지요</a:t>
            </a:r>
            <a:r>
              <a:rPr lang="en-US" altLang="ko-KR" dirty="0"/>
              <a:t>?  </a:t>
            </a:r>
            <a:r>
              <a:rPr lang="ko-KR" altLang="en-US" dirty="0"/>
              <a:t>여러 온실 가스 중에서도 지구온난화에 가장 큰 위험이 되고 있는 물질은 무엇일까요</a:t>
            </a:r>
            <a:r>
              <a:rPr lang="en-US" altLang="ko-KR" dirty="0"/>
              <a:t>? </a:t>
            </a:r>
            <a:r>
              <a:rPr lang="ko-KR" altLang="en-US" dirty="0"/>
              <a:t>그래프를 살펴볼까요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어때요</a:t>
            </a:r>
            <a:r>
              <a:rPr lang="en-US" altLang="ko-KR" dirty="0"/>
              <a:t>? </a:t>
            </a:r>
            <a:r>
              <a:rPr lang="ko-KR" altLang="en-US" dirty="0"/>
              <a:t>이산화탄소가 온실가스 중에서 대부분을 차지하고 있네요</a:t>
            </a:r>
            <a:r>
              <a:rPr lang="en-US" altLang="ko-KR" dirty="0"/>
              <a:t>. </a:t>
            </a:r>
            <a:r>
              <a:rPr lang="ko-KR" altLang="en-US" dirty="0"/>
              <a:t>지구온난화에 가장 큰 위험이 되고 있는 것은 이산화탄소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42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까지 설명을 들은 친구들은 </a:t>
            </a:r>
            <a:r>
              <a:rPr lang="en-US" altLang="ko-KR" dirty="0"/>
              <a:t>‘</a:t>
            </a:r>
            <a:r>
              <a:rPr lang="ko-KR" altLang="en-US" dirty="0"/>
              <a:t>지구의 평균 기온이 </a:t>
            </a:r>
            <a:r>
              <a:rPr lang="en-US" altLang="ko-KR" dirty="0"/>
              <a:t>1,2</a:t>
            </a:r>
            <a:r>
              <a:rPr lang="ko-KR" altLang="en-US" dirty="0"/>
              <a:t>도가 오르는 게 큰 문제가 될까</a:t>
            </a:r>
            <a:r>
              <a:rPr lang="en-US" altLang="ko-KR" dirty="0"/>
              <a:t>?’ </a:t>
            </a:r>
            <a:r>
              <a:rPr lang="ko-KR" altLang="en-US" dirty="0"/>
              <a:t>이런 생각을 할 수도 있을 것 같아요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1,2</a:t>
            </a:r>
            <a:r>
              <a:rPr lang="ko-KR" altLang="en-US" dirty="0"/>
              <a:t>도가 숫자가 그렇게 커 </a:t>
            </a:r>
            <a:r>
              <a:rPr lang="ko-KR" altLang="en-US" dirty="0" err="1"/>
              <a:t>보이진</a:t>
            </a:r>
            <a:r>
              <a:rPr lang="ko-KR" altLang="en-US" dirty="0"/>
              <a:t> 않아요</a:t>
            </a:r>
            <a:r>
              <a:rPr lang="en-US" altLang="ko-KR" dirty="0"/>
              <a:t>. </a:t>
            </a:r>
            <a:r>
              <a:rPr lang="ko-KR" altLang="en-US" dirty="0"/>
              <a:t>그런데 지구는 사람의 몸과 같아서 </a:t>
            </a:r>
            <a:r>
              <a:rPr lang="en-US" altLang="ko-KR" dirty="0"/>
              <a:t>1,2</a:t>
            </a:r>
            <a:r>
              <a:rPr lang="ko-KR" altLang="en-US" dirty="0"/>
              <a:t>도 </a:t>
            </a:r>
            <a:r>
              <a:rPr lang="ko-KR" altLang="en-US" dirty="0" err="1"/>
              <a:t>오르는게</a:t>
            </a:r>
            <a:r>
              <a:rPr lang="ko-KR" altLang="en-US" dirty="0"/>
              <a:t> 엄청난 큰 위험이 될 수 있답니다</a:t>
            </a:r>
            <a:r>
              <a:rPr lang="en-US" altLang="ko-KR" dirty="0"/>
              <a:t>. </a:t>
            </a:r>
            <a:r>
              <a:rPr lang="ko-KR" altLang="en-US" dirty="0"/>
              <a:t>우리들도 체온이 </a:t>
            </a:r>
            <a:r>
              <a:rPr lang="en-US" altLang="ko-KR" dirty="0"/>
              <a:t>1,2</a:t>
            </a:r>
            <a:r>
              <a:rPr lang="ko-KR" altLang="en-US" dirty="0"/>
              <a:t>도만 올라도 아파서 </a:t>
            </a:r>
            <a:endParaRPr lang="en-US" altLang="ko-KR" dirty="0"/>
          </a:p>
          <a:p>
            <a:r>
              <a:rPr lang="ko-KR" altLang="en-US" dirty="0"/>
              <a:t>몸을 움직이기 쉽지 </a:t>
            </a:r>
            <a:r>
              <a:rPr lang="ko-KR" altLang="en-US" dirty="0" err="1"/>
              <a:t>않잖아요</a:t>
            </a:r>
            <a:r>
              <a:rPr lang="en-US" altLang="ko-KR" dirty="0"/>
              <a:t>. </a:t>
            </a:r>
            <a:r>
              <a:rPr lang="ko-KR" altLang="en-US" dirty="0"/>
              <a:t>지구도 마찬가지 입니다</a:t>
            </a:r>
            <a:r>
              <a:rPr lang="en-US" altLang="ko-KR" dirty="0"/>
              <a:t>. </a:t>
            </a:r>
            <a:r>
              <a:rPr lang="ko-KR" altLang="en-US" dirty="0"/>
              <a:t>그래서 과학자들은 </a:t>
            </a:r>
            <a:r>
              <a:rPr lang="en-US" altLang="ko-KR" dirty="0"/>
              <a:t>1</a:t>
            </a:r>
            <a:r>
              <a:rPr lang="ko-KR" altLang="en-US" dirty="0" err="1"/>
              <a:t>도씩</a:t>
            </a:r>
            <a:r>
              <a:rPr lang="ko-KR" altLang="en-US" dirty="0"/>
              <a:t> 평균 기온이 오를 때 생길 수 있는 위험들을 정리하였습니다</a:t>
            </a:r>
            <a:r>
              <a:rPr lang="en-US" altLang="ko-KR" dirty="0"/>
              <a:t>.  </a:t>
            </a:r>
            <a:r>
              <a:rPr lang="ko-KR" altLang="en-US" dirty="0"/>
              <a:t>어떤 위험들이 있는지 살펴볼까요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B8738-4886-4DF0-8FEB-9ACB68668F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25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D63F7B0-CCBE-4BA5-9A5E-3C4E13CF9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1218726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F803534-E88B-45B5-A2BF-6387CCDAB2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86" y="464263"/>
            <a:ext cx="3181443" cy="3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0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B8669BF-C016-4DCA-95C8-FA497FDD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1651543-AE09-45B1-BFC2-3DEE32729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BCCBFC6-4564-4F6C-B424-27D6C4886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6904E00-AD38-4E8F-BA8B-C07302FC8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E8E38D-9FE8-487D-A26B-964CE007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8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53DE4F2-920B-4B78-8FF6-28EE899D0F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908930B-0055-488B-87E4-A8E4DE13F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0C443C4-3857-4ACB-A048-302973C5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679B19B-39E1-4621-80FA-4936D807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77E845A-14AA-4EC3-9552-57E85C6F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82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E7F3B4-EF63-4FBD-8DC7-E25E31D1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C56A78A-366C-40A6-ACEF-5401D9836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A82CB99-12C5-4AB1-99C5-FE4A2355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23DE17F-628D-486D-A423-E8ADDBD2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443A2F5-505D-4C89-9D6A-AD3925D9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57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5D4DA56-CC7C-4787-BCD5-77B27586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87B0F78-D054-4254-A693-0EEA8747E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E2D0D49-689C-4829-841A-0D41E46F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C236CC-A38E-43DE-8508-E6C058F6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A65853-06A3-45F0-80D2-E3548B04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4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AA5718E-F660-452F-A20F-24F84E78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E3E30DE-483A-4B6F-8B9B-F6E77A37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4F7B607-1877-4621-8267-E7AD6CECF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8777B2-242F-4E49-A2FB-8F45E2E3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09549A0-ADBD-43E2-AE9C-B437C8A7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57F2FC-ED02-45CA-8FE9-2CDFB7925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465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50E7DD-3EC4-4402-9DE8-CF91EF48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2E03228-46F5-408D-965E-78BA29CF7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8C82870-D2C4-4732-A909-0C77B9428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BC356C9-7D14-4F95-A277-15526A6DA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4605A22-C0D1-4E73-996D-D0F656E2F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3AE568F-DD5D-4D99-862D-708AD502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15467A6-DA2F-47D9-AE75-01591DCF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A75CAE5-9CFB-4538-B5CE-00D79A83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8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D27970-2DF7-4AAD-9CBC-B8A7E9D5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8169537-FDF5-4298-84B5-B5A1DA78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FB8E1ED-6B9A-48B5-923B-D8C2FFB1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77433B-E471-427E-9252-170ECD0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815A587-2EE8-496E-9C67-7DCD02E2E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982D39C-3F80-4809-8FA7-C88501AD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2D4FA6F-3183-43DB-B7E8-BF2EB9A62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108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42E81F-5399-4CED-9DE2-86C336E3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E13C721-38EB-43E6-87E5-83DB5CC22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4659FA3-211D-4C16-BABE-1631CB7C4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92A3E55-1B74-4C62-BBA9-A3B38ACF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E54B69B-4389-4F27-983A-38D31F65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290D697-29EF-4CD6-908F-4402C4B4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39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70861A-6F36-4871-9741-F0ADDD17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2587117-52E2-444C-8F54-07359646A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DB4F04F-3251-4827-B253-E1491EC2E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F14491E-617A-417B-81CA-D132C1FB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AE5AC60-896A-451B-A388-CFFF1969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0526F80-99EF-4D8F-9B4B-3E69C026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59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EE457E6-3857-4E2C-ACDA-80BF58FF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91F652E-8543-4FCF-9864-62D3A7A62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F0C5C1-BF02-48E8-891E-552F24A86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3419C-9B34-45D3-9B80-35B49CED2C7D}" type="datetimeFigureOut">
              <a:rPr lang="ko-KR" altLang="en-US" smtClean="0"/>
              <a:t>2023-06-01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912687B-BBF8-422A-8867-EB804922E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3BF99B-BFBA-41CD-BA3D-7D481CC00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B8053-64D1-485A-93A8-FB84CC1D2A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4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cuzN5fFOsYU" TargetMode="External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microsoft.com/office/2007/relationships/hdphoto" Target="../media/hdphoto6.wdp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microsoft.com/office/2007/relationships/hdphoto" Target="../media/hdphoto7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6F9758F-2CCA-4D1C-ABD1-056FDF522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14294" r="9900" b="15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75F34A3-2912-442F-BCD3-E3DE8E9357BB}"/>
              </a:ext>
            </a:extLst>
          </p:cNvPr>
          <p:cNvSpPr txBox="1"/>
          <p:nvPr/>
        </p:nvSpPr>
        <p:spPr>
          <a:xfrm>
            <a:off x="217332" y="608247"/>
            <a:ext cx="333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환경교육 주간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7846432-BE0C-4374-920F-F98044BB0745}"/>
              </a:ext>
            </a:extLst>
          </p:cNvPr>
          <p:cNvSpPr txBox="1"/>
          <p:nvPr/>
        </p:nvSpPr>
        <p:spPr>
          <a:xfrm>
            <a:off x="789008" y="2705725"/>
            <a:ext cx="106139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기후변화 환경교육</a:t>
            </a:r>
            <a:endParaRPr lang="ko-KR" altLang="en-US" sz="8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E5F0A533-5966-45E0-86A6-78E0F195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52541960" descr="EMB00002c6c21a5">
            <a:extLst>
              <a:ext uri="{FF2B5EF4-FFF2-40B4-BE49-F238E27FC236}">
                <a16:creationId xmlns:a16="http://schemas.microsoft.com/office/drawing/2014/main" xmlns="" id="{FF701875-A64A-41A1-846C-16E9CA92C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60" y="6146449"/>
            <a:ext cx="6994966" cy="70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94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C103987-57EC-416A-B300-13C150857390}"/>
              </a:ext>
            </a:extLst>
          </p:cNvPr>
          <p:cNvSpPr txBox="1"/>
          <p:nvPr/>
        </p:nvSpPr>
        <p:spPr>
          <a:xfrm>
            <a:off x="484165" y="6131461"/>
            <a:ext cx="11357315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온실가스 중에서도 가장 많은 위험이 되고 있는 것은 이산화탄소 입니다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35B2A2C-37FB-47A7-9526-6F45EDF5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5" y="2173462"/>
            <a:ext cx="10766469" cy="4109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0CA257D-51B6-4D3C-9188-E22C8A7FCECC}"/>
              </a:ext>
            </a:extLst>
          </p:cNvPr>
          <p:cNvSpPr txBox="1"/>
          <p:nvPr/>
        </p:nvSpPr>
        <p:spPr>
          <a:xfrm>
            <a:off x="41526" y="596107"/>
            <a:ext cx="870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온실가스 중에도 가장 큰 영향을 미치는 것은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0478F685-D36B-4CF5-9AEC-10AD0BE1CAD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925AD532-99FD-4A2A-AAE5-AE2F3947C733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D87BF69-9218-47E9-A05C-7DFAB0CF947E}"/>
                </a:ext>
              </a:extLst>
            </p:cNvPr>
            <p:cNvSpPr txBox="1"/>
            <p:nvPr/>
          </p:nvSpPr>
          <p:spPr>
            <a:xfrm>
              <a:off x="41526" y="9526"/>
              <a:ext cx="3395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1.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뭐예요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01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28CF75-7E89-4DA0-B7F0-EEDFF38E36F9}"/>
              </a:ext>
            </a:extLst>
          </p:cNvPr>
          <p:cNvSpPr txBox="1"/>
          <p:nvPr/>
        </p:nvSpPr>
        <p:spPr>
          <a:xfrm>
            <a:off x="24501" y="510960"/>
            <a:ext cx="8332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평균 기온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℃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2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℃ 오른 게 큰 문제가 되나요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7A3A125-B98A-49D9-9E41-093151EC117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59A0091-E73B-4595-9B6D-7BC44E53796D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2DB2F7D-73AB-4858-87FC-846ABB6F214A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134321-58E8-4AD0-92C0-F90C14D6A6AE}"/>
              </a:ext>
            </a:extLst>
          </p:cNvPr>
          <p:cNvSpPr txBox="1"/>
          <p:nvPr/>
        </p:nvSpPr>
        <p:spPr>
          <a:xfrm>
            <a:off x="192349" y="5410271"/>
            <a:ext cx="11807301" cy="12575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200" dirty="0"/>
              <a:t>1,2</a:t>
            </a:r>
            <a:r>
              <a:rPr lang="ko-KR" altLang="en-US" sz="2200" dirty="0"/>
              <a:t>℃ 커 보이지 않는 숫자인 것 같지만 지구에게는 엄청난 위험이 될 수 있습니다</a:t>
            </a:r>
            <a:r>
              <a:rPr lang="en-US" altLang="ko-KR" sz="2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200" dirty="0"/>
              <a:t>과학자들은 평균 기온이 오를 때 생길 수 있는 위험들을 정리하였습니다</a:t>
            </a:r>
            <a:r>
              <a:rPr lang="en-US" altLang="ko-KR" sz="2200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2200" dirty="0"/>
              <a:t>어떤 위험들이 있는지 함께 살펴봅시다</a:t>
            </a:r>
            <a:r>
              <a:rPr lang="en-US" altLang="ko-KR" sz="2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B4ABF1F-A867-4EED-897B-45E9E724C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09" y="1211446"/>
            <a:ext cx="3900241" cy="39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28CF75-7E89-4DA0-B7F0-EEDFF38E36F9}"/>
              </a:ext>
            </a:extLst>
          </p:cNvPr>
          <p:cNvSpPr txBox="1"/>
          <p:nvPr/>
        </p:nvSpPr>
        <p:spPr>
          <a:xfrm>
            <a:off x="24501" y="510960"/>
            <a:ext cx="714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평균 기온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℃가 오를 때 우리 지구는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7A3A125-B98A-49D9-9E41-093151EC117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59A0091-E73B-4595-9B6D-7BC44E53796D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2DB2F7D-73AB-4858-87FC-846ABB6F214A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134321-58E8-4AD0-92C0-F90C14D6A6AE}"/>
              </a:ext>
            </a:extLst>
          </p:cNvPr>
          <p:cNvSpPr txBox="1"/>
          <p:nvPr/>
        </p:nvSpPr>
        <p:spPr>
          <a:xfrm>
            <a:off x="192349" y="5328366"/>
            <a:ext cx="11807301" cy="851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200" dirty="0"/>
              <a:t>가뭄이 곳곳에서 지속되고 농부들은 농토와 거주지를 잃습니다</a:t>
            </a:r>
            <a:r>
              <a:rPr lang="en-US" altLang="ko-KR" sz="2200" dirty="0"/>
              <a:t>. </a:t>
            </a:r>
            <a:r>
              <a:rPr lang="ko-KR" altLang="en-US" sz="2200" dirty="0"/>
              <a:t>변화에 적응하지 못한 희귀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ko-KR" altLang="en-US" sz="2200" dirty="0"/>
              <a:t>동식물이 멸종하게 됩니다</a:t>
            </a:r>
            <a:r>
              <a:rPr lang="en-US" altLang="ko-KR" sz="2200" dirty="0"/>
              <a:t>.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52B315D-16C6-49F1-8A39-C9BFF3D836D6}"/>
              </a:ext>
            </a:extLst>
          </p:cNvPr>
          <p:cNvGrpSpPr/>
          <p:nvPr/>
        </p:nvGrpSpPr>
        <p:grpSpPr>
          <a:xfrm>
            <a:off x="771277" y="2251070"/>
            <a:ext cx="2674943" cy="2364381"/>
            <a:chOff x="525457" y="2854960"/>
            <a:chExt cx="2674943" cy="236438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125A762E-11B1-4578-B49E-1E0D8E670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472" y="2854960"/>
              <a:ext cx="1670913" cy="16709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9F755A67-9ABD-4C07-B2D0-5CDD00B90957}"/>
                </a:ext>
              </a:extLst>
            </p:cNvPr>
            <p:cNvSpPr txBox="1"/>
            <p:nvPr/>
          </p:nvSpPr>
          <p:spPr>
            <a:xfrm>
              <a:off x="525457" y="4757676"/>
              <a:ext cx="2674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지속되는 가뭄</a:t>
              </a:r>
              <a:endPara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8FA52D85-A06E-41AA-8607-E5D409CC1269}"/>
              </a:ext>
            </a:extLst>
          </p:cNvPr>
          <p:cNvGrpSpPr/>
          <p:nvPr/>
        </p:nvGrpSpPr>
        <p:grpSpPr>
          <a:xfrm>
            <a:off x="4694944" y="1933056"/>
            <a:ext cx="2674943" cy="3000409"/>
            <a:chOff x="3664897" y="2854960"/>
            <a:chExt cx="2674943" cy="300040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4E744D86-F9FA-473E-A95B-69EE368B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2381" y="2854960"/>
              <a:ext cx="2239975" cy="22399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41503A9-A219-4734-9B66-66A48244AA27}"/>
                </a:ext>
              </a:extLst>
            </p:cNvPr>
            <p:cNvSpPr txBox="1"/>
            <p:nvPr/>
          </p:nvSpPr>
          <p:spPr>
            <a:xfrm>
              <a:off x="3664897" y="5024372"/>
              <a:ext cx="26749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물부족 인구 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천만 명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6D3672E8-6B13-4F50-87B9-1986FE27DB6A}"/>
              </a:ext>
            </a:extLst>
          </p:cNvPr>
          <p:cNvGrpSpPr/>
          <p:nvPr/>
        </p:nvGrpSpPr>
        <p:grpSpPr>
          <a:xfrm>
            <a:off x="8618611" y="2094737"/>
            <a:ext cx="2674943" cy="2677047"/>
            <a:chOff x="6561448" y="2916085"/>
            <a:chExt cx="2674943" cy="267704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1475EABA-6B3A-4CDE-8161-F006AA29BE46}"/>
                </a:ext>
              </a:extLst>
            </p:cNvPr>
            <p:cNvGrpSpPr/>
            <p:nvPr/>
          </p:nvGrpSpPr>
          <p:grpSpPr>
            <a:xfrm>
              <a:off x="6900496" y="2916085"/>
              <a:ext cx="1996847" cy="1841591"/>
              <a:chOff x="6730287" y="2892743"/>
              <a:chExt cx="1996847" cy="184159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xmlns="" id="{FFDFD66B-E75A-4B04-9165-E6FDA56EF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0287" y="2892743"/>
                <a:ext cx="1595345" cy="1595345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xmlns="" id="{4E3235DB-6262-4FDA-A471-C4667F1D2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0999" y="3728199"/>
                <a:ext cx="1006135" cy="1006135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2C7DD3F-BC8E-4B43-9076-4B2A592C12DB}"/>
                </a:ext>
              </a:extLst>
            </p:cNvPr>
            <p:cNvSpPr txBox="1"/>
            <p:nvPr/>
          </p:nvSpPr>
          <p:spPr>
            <a:xfrm>
              <a:off x="6561448" y="4762135"/>
              <a:ext cx="26749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10% </a:t>
              </a:r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육상생물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멸종 위기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8796149-F78C-4F72-9AB1-333839C248C1}"/>
              </a:ext>
            </a:extLst>
          </p:cNvPr>
          <p:cNvSpPr txBox="1"/>
          <p:nvPr/>
        </p:nvSpPr>
        <p:spPr>
          <a:xfrm>
            <a:off x="6445571" y="6302310"/>
            <a:ext cx="5734854" cy="3808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800" dirty="0"/>
              <a:t>자료 출처 </a:t>
            </a:r>
            <a:r>
              <a:rPr lang="en-US" altLang="ko-KR" sz="1800" dirty="0"/>
              <a:t>: </a:t>
            </a:r>
            <a:r>
              <a:rPr lang="ko-KR" altLang="en-US" sz="1800" dirty="0"/>
              <a:t>대한민국 정책브리핑 </a:t>
            </a:r>
            <a:r>
              <a:rPr lang="en-US" altLang="ko-KR" sz="1800" dirty="0"/>
              <a:t>(2019.09.23, </a:t>
            </a:r>
            <a:r>
              <a:rPr lang="ko-KR" altLang="en-US" sz="1800" dirty="0"/>
              <a:t>환경부</a:t>
            </a:r>
            <a:r>
              <a:rPr lang="en-US" altLang="ko-K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00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28CF75-7E89-4DA0-B7F0-EEDFF38E36F9}"/>
              </a:ext>
            </a:extLst>
          </p:cNvPr>
          <p:cNvSpPr txBox="1"/>
          <p:nvPr/>
        </p:nvSpPr>
        <p:spPr>
          <a:xfrm>
            <a:off x="24501" y="510960"/>
            <a:ext cx="714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평균 기온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℃가 오를 때 우리 지구는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7A3A125-B98A-49D9-9E41-093151EC117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59A0091-E73B-4595-9B6D-7BC44E53796D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2DB2F7D-73AB-4858-87FC-846ABB6F214A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134321-58E8-4AD0-92C0-F90C14D6A6AE}"/>
              </a:ext>
            </a:extLst>
          </p:cNvPr>
          <p:cNvSpPr txBox="1"/>
          <p:nvPr/>
        </p:nvSpPr>
        <p:spPr>
          <a:xfrm>
            <a:off x="192349" y="5328366"/>
            <a:ext cx="11807301" cy="851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200" dirty="0"/>
              <a:t>이산화탄소가 바다에 흡수되어 바다생물이 죽어가게 됩니다</a:t>
            </a:r>
            <a:r>
              <a:rPr lang="en-US" altLang="ko-KR" sz="2200" dirty="0"/>
              <a:t>. </a:t>
            </a:r>
            <a:r>
              <a:rPr lang="ko-KR" altLang="en-US" sz="2200" dirty="0"/>
              <a:t>그린란드 빙하도 녹아 해수면이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ko-KR" altLang="en-US" sz="2200" dirty="0"/>
              <a:t>상승하고 바다에 인접한 도시들은 가라 앉게 됩니다</a:t>
            </a:r>
            <a:r>
              <a:rPr lang="en-US" altLang="ko-KR" sz="2200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EF802EB-FFC2-40CE-B9C1-78C50058ED9F}"/>
              </a:ext>
            </a:extLst>
          </p:cNvPr>
          <p:cNvGrpSpPr/>
          <p:nvPr/>
        </p:nvGrpSpPr>
        <p:grpSpPr>
          <a:xfrm>
            <a:off x="505579" y="1892319"/>
            <a:ext cx="10843731" cy="3030482"/>
            <a:chOff x="505579" y="1892319"/>
            <a:chExt cx="10843731" cy="303048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5DB7BED6-D96D-459D-B769-9CABF491723D}"/>
                </a:ext>
              </a:extLst>
            </p:cNvPr>
            <p:cNvGrpSpPr/>
            <p:nvPr/>
          </p:nvGrpSpPr>
          <p:grpSpPr>
            <a:xfrm>
              <a:off x="4589973" y="1907356"/>
              <a:ext cx="2674943" cy="3000409"/>
              <a:chOff x="3664897" y="2296160"/>
              <a:chExt cx="2674943" cy="3000409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xmlns="" id="{839A28B3-B937-42C2-A8AF-9D3650118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2381" y="2296160"/>
                <a:ext cx="2239975" cy="2239975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8D3437D0-2A24-48AD-87CC-D1ECF12D77DE}"/>
                  </a:ext>
                </a:extLst>
              </p:cNvPr>
              <p:cNvSpPr txBox="1"/>
              <p:nvPr/>
            </p:nvSpPr>
            <p:spPr>
              <a:xfrm>
                <a:off x="3664897" y="4465572"/>
                <a:ext cx="2674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사용 가능한 물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en-US" altLang="ko-KR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20~30%</a:t>
                </a:r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감소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6EE83669-0209-4FBB-8CF8-DFEB6C6EBD85}"/>
                </a:ext>
              </a:extLst>
            </p:cNvPr>
            <p:cNvGrpSpPr/>
            <p:nvPr/>
          </p:nvGrpSpPr>
          <p:grpSpPr>
            <a:xfrm>
              <a:off x="505579" y="2158353"/>
              <a:ext cx="2674943" cy="2498415"/>
              <a:chOff x="525457" y="2531458"/>
              <a:chExt cx="2674943" cy="249841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369FF805-2E70-4BD8-AF17-6B08C9002664}"/>
                  </a:ext>
                </a:extLst>
              </p:cNvPr>
              <p:cNvSpPr txBox="1"/>
              <p:nvPr/>
            </p:nvSpPr>
            <p:spPr>
              <a:xfrm>
                <a:off x="525457" y="4198876"/>
                <a:ext cx="2674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15~40% </a:t>
                </a:r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북극생물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멸종 위기</a:t>
                </a: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xmlns="" id="{72132D4E-659F-4BA2-8E9D-F70C43877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621" y="2531458"/>
                <a:ext cx="1518615" cy="1518615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73CA1068-C398-4133-BF50-CE41C93084C1}"/>
                </a:ext>
              </a:extLst>
            </p:cNvPr>
            <p:cNvGrpSpPr/>
            <p:nvPr/>
          </p:nvGrpSpPr>
          <p:grpSpPr>
            <a:xfrm>
              <a:off x="8674367" y="1892319"/>
              <a:ext cx="2674943" cy="3030482"/>
              <a:chOff x="6374808" y="2007737"/>
              <a:chExt cx="2674943" cy="303048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63AD8B29-45AE-4441-BF37-B4CBAE146070}"/>
                  </a:ext>
                </a:extLst>
              </p:cNvPr>
              <p:cNvSpPr txBox="1"/>
              <p:nvPr/>
            </p:nvSpPr>
            <p:spPr>
              <a:xfrm>
                <a:off x="6374808" y="4207222"/>
                <a:ext cx="2674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해빙으로 해수면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en-US" altLang="ko-KR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7m </a:t>
                </a:r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상승</a:t>
                </a: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xmlns="" id="{92A5803A-6FEF-41C8-B06A-10FA4EE20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2159" y="2007737"/>
                <a:ext cx="1920240" cy="1920240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7852B1A-AD04-4327-A276-66732B15E0BB}"/>
              </a:ext>
            </a:extLst>
          </p:cNvPr>
          <p:cNvSpPr txBox="1"/>
          <p:nvPr/>
        </p:nvSpPr>
        <p:spPr>
          <a:xfrm>
            <a:off x="6445571" y="6302310"/>
            <a:ext cx="5734854" cy="3808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800" dirty="0"/>
              <a:t>자료 출처 </a:t>
            </a:r>
            <a:r>
              <a:rPr lang="en-US" altLang="ko-KR" sz="1800" dirty="0"/>
              <a:t>: </a:t>
            </a:r>
            <a:r>
              <a:rPr lang="ko-KR" altLang="en-US" sz="1800" dirty="0"/>
              <a:t>대한민국 정책브리핑 </a:t>
            </a:r>
            <a:r>
              <a:rPr lang="en-US" altLang="ko-KR" sz="1800" dirty="0"/>
              <a:t>(2019.09.23, </a:t>
            </a:r>
            <a:r>
              <a:rPr lang="ko-KR" altLang="en-US" sz="1800" dirty="0"/>
              <a:t>환경부</a:t>
            </a:r>
            <a:r>
              <a:rPr lang="en-US" altLang="ko-K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178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28CF75-7E89-4DA0-B7F0-EEDFF38E36F9}"/>
              </a:ext>
            </a:extLst>
          </p:cNvPr>
          <p:cNvSpPr txBox="1"/>
          <p:nvPr/>
        </p:nvSpPr>
        <p:spPr>
          <a:xfrm>
            <a:off x="24501" y="510960"/>
            <a:ext cx="714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평균 기온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℃가 오를 때 우리 지구는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7A3A125-B98A-49D9-9E41-093151EC117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59A0091-E73B-4595-9B6D-7BC44E53796D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2DB2F7D-73AB-4858-87FC-846ABB6F214A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134321-58E8-4AD0-92C0-F90C14D6A6AE}"/>
              </a:ext>
            </a:extLst>
          </p:cNvPr>
          <p:cNvSpPr txBox="1"/>
          <p:nvPr/>
        </p:nvSpPr>
        <p:spPr>
          <a:xfrm>
            <a:off x="192349" y="5328366"/>
            <a:ext cx="11807301" cy="851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200" dirty="0"/>
              <a:t>온난화가 가속화되게 됩니다</a:t>
            </a:r>
            <a:r>
              <a:rPr lang="en-US" altLang="ko-KR" sz="2200" dirty="0"/>
              <a:t>. </a:t>
            </a:r>
            <a:r>
              <a:rPr lang="ko-KR" altLang="en-US" sz="2200" dirty="0"/>
              <a:t>아마존 열대우림이 파괴되고 대지가 불에 탑니다</a:t>
            </a:r>
            <a:r>
              <a:rPr lang="en-US" altLang="ko-KR" sz="2200" dirty="0"/>
              <a:t>. </a:t>
            </a:r>
            <a:r>
              <a:rPr lang="ko-KR" altLang="en-US" sz="2200" dirty="0"/>
              <a:t>허리케인으로 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ko-KR" altLang="en-US" sz="2200" dirty="0"/>
              <a:t>식량 생산도 어려워지고 많은 사람들이 굶주림으로 고통을 받습니다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7852B1A-AD04-4327-A276-66732B15E0BB}"/>
              </a:ext>
            </a:extLst>
          </p:cNvPr>
          <p:cNvSpPr txBox="1"/>
          <p:nvPr/>
        </p:nvSpPr>
        <p:spPr>
          <a:xfrm>
            <a:off x="6445571" y="6302310"/>
            <a:ext cx="5734854" cy="3808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800" dirty="0"/>
              <a:t>자료 출처 </a:t>
            </a:r>
            <a:r>
              <a:rPr lang="en-US" altLang="ko-KR" sz="1800" dirty="0"/>
              <a:t>: </a:t>
            </a:r>
            <a:r>
              <a:rPr lang="ko-KR" altLang="en-US" sz="1800" dirty="0"/>
              <a:t>대한민국 정책브리핑 </a:t>
            </a:r>
            <a:r>
              <a:rPr lang="en-US" altLang="ko-KR" sz="1800" dirty="0"/>
              <a:t>(2019.09.23, </a:t>
            </a:r>
            <a:r>
              <a:rPr lang="ko-KR" altLang="en-US" sz="1800" dirty="0"/>
              <a:t>환경부</a:t>
            </a:r>
            <a:r>
              <a:rPr lang="en-US" altLang="ko-KR" sz="1800" dirty="0"/>
              <a:t>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018C97FC-A83D-4755-8066-8A75C82B051B}"/>
              </a:ext>
            </a:extLst>
          </p:cNvPr>
          <p:cNvGrpSpPr/>
          <p:nvPr/>
        </p:nvGrpSpPr>
        <p:grpSpPr>
          <a:xfrm>
            <a:off x="767822" y="1605393"/>
            <a:ext cx="2674943" cy="3251017"/>
            <a:chOff x="3664897" y="2045552"/>
            <a:chExt cx="2674943" cy="325101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F10171B9-4381-4026-A62E-E439C6AA6D70}"/>
                </a:ext>
              </a:extLst>
            </p:cNvPr>
            <p:cNvSpPr txBox="1"/>
            <p:nvPr/>
          </p:nvSpPr>
          <p:spPr>
            <a:xfrm>
              <a:off x="3664897" y="4465572"/>
              <a:ext cx="26749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해안침수 피해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 </a:t>
              </a:r>
              <a:r>
                <a: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억</a:t>
              </a:r>
              <a:r>
                <a: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</a:t>
              </a:r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천만 명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EDF2C0CA-59A1-432C-9E6F-CE7EA98A1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342" y="2045552"/>
              <a:ext cx="2256053" cy="2256053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2565BD5-B5E7-455F-8F97-2E1DF9D1B202}"/>
              </a:ext>
            </a:extLst>
          </p:cNvPr>
          <p:cNvGrpSpPr/>
          <p:nvPr/>
        </p:nvGrpSpPr>
        <p:grpSpPr>
          <a:xfrm>
            <a:off x="4657579" y="1705267"/>
            <a:ext cx="2674943" cy="3051268"/>
            <a:chOff x="6513024" y="1983064"/>
            <a:chExt cx="2674943" cy="30512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9BEB9C2-1D66-4121-B376-84A576E47BBC}"/>
                </a:ext>
              </a:extLst>
            </p:cNvPr>
            <p:cNvSpPr txBox="1"/>
            <p:nvPr/>
          </p:nvSpPr>
          <p:spPr>
            <a:xfrm>
              <a:off x="6513024" y="4203335"/>
              <a:ext cx="26749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20~50% </a:t>
              </a:r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생물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멸종 위기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5CF8C36A-0B21-4C11-B6BE-D65B7BC32C9C}"/>
                </a:ext>
              </a:extLst>
            </p:cNvPr>
            <p:cNvGrpSpPr/>
            <p:nvPr/>
          </p:nvGrpSpPr>
          <p:grpSpPr>
            <a:xfrm>
              <a:off x="6713996" y="1983064"/>
              <a:ext cx="2272999" cy="2194254"/>
              <a:chOff x="6464600" y="1983064"/>
              <a:chExt cx="2272999" cy="2194254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xmlns="" id="{27D5CBCB-306F-4D5E-85EB-2AEA16922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4600" y="1983064"/>
                <a:ext cx="2194254" cy="2194254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xmlns="" id="{B72C643A-46E2-4005-9E8E-FE0494D26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1265" y="2944441"/>
                <a:ext cx="1056334" cy="1056334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E1FBE89A-A5DC-40F2-B392-33D3011D1371}"/>
              </a:ext>
            </a:extLst>
          </p:cNvPr>
          <p:cNvGrpSpPr/>
          <p:nvPr/>
        </p:nvGrpSpPr>
        <p:grpSpPr>
          <a:xfrm>
            <a:off x="8547335" y="1857271"/>
            <a:ext cx="2968383" cy="2747260"/>
            <a:chOff x="8961120" y="2133810"/>
            <a:chExt cx="2968383" cy="27472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CD93243-B8B4-4F6C-96B1-EEEB63973ABB}"/>
                </a:ext>
              </a:extLst>
            </p:cNvPr>
            <p:cNvSpPr txBox="1"/>
            <p:nvPr/>
          </p:nvSpPr>
          <p:spPr>
            <a:xfrm>
              <a:off x="8961120" y="4050073"/>
              <a:ext cx="29683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아마존 열대우림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파괴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521870C2-0839-4C9A-95FF-55482B9DF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829" y="2133810"/>
              <a:ext cx="1866965" cy="1866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41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28CF75-7E89-4DA0-B7F0-EEDFF38E36F9}"/>
              </a:ext>
            </a:extLst>
          </p:cNvPr>
          <p:cNvSpPr txBox="1"/>
          <p:nvPr/>
        </p:nvSpPr>
        <p:spPr>
          <a:xfrm>
            <a:off x="24501" y="510960"/>
            <a:ext cx="714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평균 기온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℃가 오를 때 우리 지구는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7A3A125-B98A-49D9-9E41-093151EC117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59A0091-E73B-4595-9B6D-7BC44E53796D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2DB2F7D-73AB-4858-87FC-846ABB6F214A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134321-58E8-4AD0-92C0-F90C14D6A6AE}"/>
              </a:ext>
            </a:extLst>
          </p:cNvPr>
          <p:cNvSpPr txBox="1"/>
          <p:nvPr/>
        </p:nvSpPr>
        <p:spPr>
          <a:xfrm>
            <a:off x="192349" y="5328366"/>
            <a:ext cx="11807301" cy="851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200" dirty="0"/>
              <a:t>남극의 빙하가 붕괴되고 지중해는 살인적인 폭염과 가뭄을 겪습니다</a:t>
            </a:r>
            <a:r>
              <a:rPr lang="en-US" altLang="ko-KR" sz="2200" dirty="0"/>
              <a:t>. </a:t>
            </a:r>
            <a:r>
              <a:rPr lang="ko-KR" altLang="en-US" sz="2200" dirty="0"/>
              <a:t>러시아와 동유럽에서는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ko-KR" altLang="en-US" sz="2200" dirty="0"/>
              <a:t>더 이상 눈이 내리지 않습니다</a:t>
            </a:r>
            <a:r>
              <a:rPr lang="en-US" altLang="ko-KR" sz="22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7852B1A-AD04-4327-A276-66732B15E0BB}"/>
              </a:ext>
            </a:extLst>
          </p:cNvPr>
          <p:cNvSpPr txBox="1"/>
          <p:nvPr/>
        </p:nvSpPr>
        <p:spPr>
          <a:xfrm>
            <a:off x="6445571" y="6302310"/>
            <a:ext cx="5734854" cy="3808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800" dirty="0"/>
              <a:t>자료 출처 </a:t>
            </a:r>
            <a:r>
              <a:rPr lang="en-US" altLang="ko-KR" sz="1800" dirty="0"/>
              <a:t>: </a:t>
            </a:r>
            <a:r>
              <a:rPr lang="ko-KR" altLang="en-US" sz="1800" dirty="0"/>
              <a:t>대한민국 정책브리핑 </a:t>
            </a:r>
            <a:r>
              <a:rPr lang="en-US" altLang="ko-KR" sz="1800" dirty="0"/>
              <a:t>(2019.09.23, </a:t>
            </a:r>
            <a:r>
              <a:rPr lang="ko-KR" altLang="en-US" sz="1800" dirty="0"/>
              <a:t>환경부</a:t>
            </a:r>
            <a:r>
              <a:rPr lang="en-US" altLang="ko-KR" sz="1800" dirty="0"/>
              <a:t>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A22C62DB-FE7B-4C7F-9AF9-98704FD82D6F}"/>
              </a:ext>
            </a:extLst>
          </p:cNvPr>
          <p:cNvGrpSpPr/>
          <p:nvPr/>
        </p:nvGrpSpPr>
        <p:grpSpPr>
          <a:xfrm>
            <a:off x="317897" y="1828784"/>
            <a:ext cx="2674943" cy="3000409"/>
            <a:chOff x="387346" y="2225597"/>
            <a:chExt cx="2674943" cy="300040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739E318A-B171-4F58-AB0C-D06CCA77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30" y="2225597"/>
              <a:ext cx="2239975" cy="223997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592C978-BDEB-4CD4-8B74-8011D03B7F1F}"/>
                </a:ext>
              </a:extLst>
            </p:cNvPr>
            <p:cNvSpPr txBox="1"/>
            <p:nvPr/>
          </p:nvSpPr>
          <p:spPr>
            <a:xfrm>
              <a:off x="387346" y="4395009"/>
              <a:ext cx="26749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 가능한 물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30~50%</a:t>
              </a:r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감소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911D604B-4F60-46B2-AED5-C3BDB3155318}"/>
              </a:ext>
            </a:extLst>
          </p:cNvPr>
          <p:cNvGrpSpPr/>
          <p:nvPr/>
        </p:nvGrpSpPr>
        <p:grpSpPr>
          <a:xfrm>
            <a:off x="8891671" y="1850536"/>
            <a:ext cx="2968383" cy="2956905"/>
            <a:chOff x="8961120" y="1924165"/>
            <a:chExt cx="2968383" cy="29569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B354E67-71A8-4328-A447-E366B1783B00}"/>
                </a:ext>
              </a:extLst>
            </p:cNvPr>
            <p:cNvSpPr txBox="1"/>
            <p:nvPr/>
          </p:nvSpPr>
          <p:spPr>
            <a:xfrm>
              <a:off x="8961120" y="4050073"/>
              <a:ext cx="29683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서남극</a:t>
              </a:r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빙상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붕괴 위험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D09ABCB4-1753-40AB-AFBB-75F35485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88" y="1924165"/>
              <a:ext cx="1972646" cy="197264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3CDE6CD7-EBE5-40F1-86A8-0DB73E080F98}"/>
              </a:ext>
            </a:extLst>
          </p:cNvPr>
          <p:cNvGrpSpPr/>
          <p:nvPr/>
        </p:nvGrpSpPr>
        <p:grpSpPr>
          <a:xfrm>
            <a:off x="4604784" y="1801466"/>
            <a:ext cx="2674943" cy="3055045"/>
            <a:chOff x="6561448" y="1979287"/>
            <a:chExt cx="2674943" cy="30550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C04FA26-C463-491B-AF4E-D140149F7E8E}"/>
                </a:ext>
              </a:extLst>
            </p:cNvPr>
            <p:cNvSpPr txBox="1"/>
            <p:nvPr/>
          </p:nvSpPr>
          <p:spPr>
            <a:xfrm>
              <a:off x="6561448" y="4203335"/>
              <a:ext cx="26749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아프리카 농산물</a:t>
              </a:r>
              <a:endPara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15~35% </a:t>
              </a:r>
              <a:r>
                <a: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감소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xmlns="" id="{37534C09-B51A-4E0C-9D0D-F449BF07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777" y="2045552"/>
              <a:ext cx="1970284" cy="197028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4549A233-DC59-4D6B-B1F1-F168CB14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362" y="1979287"/>
              <a:ext cx="1149115" cy="1149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97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28CF75-7E89-4DA0-B7F0-EEDFF38E36F9}"/>
              </a:ext>
            </a:extLst>
          </p:cNvPr>
          <p:cNvSpPr txBox="1"/>
          <p:nvPr/>
        </p:nvSpPr>
        <p:spPr>
          <a:xfrm>
            <a:off x="24501" y="510960"/>
            <a:ext cx="714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평균 기온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℃가 오를 때 우리 지구는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7A3A125-B98A-49D9-9E41-093151EC117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59A0091-E73B-4595-9B6D-7BC44E53796D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2DB2F7D-73AB-4858-87FC-846ABB6F214A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134321-58E8-4AD0-92C0-F90C14D6A6AE}"/>
              </a:ext>
            </a:extLst>
          </p:cNvPr>
          <p:cNvSpPr txBox="1"/>
          <p:nvPr/>
        </p:nvSpPr>
        <p:spPr>
          <a:xfrm>
            <a:off x="192349" y="5328366"/>
            <a:ext cx="11807301" cy="4449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200" dirty="0"/>
              <a:t>잦은 재난으로 자본시장이 붕괴되고 거주 가능 지역으로 피난민이 몰려 갈등이 발생합니다</a:t>
            </a:r>
            <a:r>
              <a:rPr lang="en-US" altLang="ko-KR" sz="22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7852B1A-AD04-4327-A276-66732B15E0BB}"/>
              </a:ext>
            </a:extLst>
          </p:cNvPr>
          <p:cNvSpPr txBox="1"/>
          <p:nvPr/>
        </p:nvSpPr>
        <p:spPr>
          <a:xfrm>
            <a:off x="6445571" y="6302310"/>
            <a:ext cx="5734854" cy="3808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800" dirty="0"/>
              <a:t>자료 출처 </a:t>
            </a:r>
            <a:r>
              <a:rPr lang="en-US" altLang="ko-KR" sz="1800" dirty="0"/>
              <a:t>: </a:t>
            </a:r>
            <a:r>
              <a:rPr lang="ko-KR" altLang="en-US" sz="1800" dirty="0"/>
              <a:t>대한민국 정책브리핑 </a:t>
            </a:r>
            <a:r>
              <a:rPr lang="en-US" altLang="ko-KR" sz="1800" dirty="0"/>
              <a:t>(2019.09.23, </a:t>
            </a:r>
            <a:r>
              <a:rPr lang="ko-KR" altLang="en-US" sz="1800" dirty="0"/>
              <a:t>환경부</a:t>
            </a:r>
            <a:r>
              <a:rPr lang="en-US" altLang="ko-KR" sz="1800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330D9801-B6BB-416B-9391-A0D376730BDB}"/>
              </a:ext>
            </a:extLst>
          </p:cNvPr>
          <p:cNvGrpSpPr/>
          <p:nvPr/>
        </p:nvGrpSpPr>
        <p:grpSpPr>
          <a:xfrm>
            <a:off x="589635" y="1648668"/>
            <a:ext cx="11012727" cy="3118085"/>
            <a:chOff x="589635" y="1648668"/>
            <a:chExt cx="11012727" cy="311808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0FBFEFA7-768D-481C-BBF3-43A9D4B3E8EE}"/>
                </a:ext>
              </a:extLst>
            </p:cNvPr>
            <p:cNvGrpSpPr/>
            <p:nvPr/>
          </p:nvGrpSpPr>
          <p:grpSpPr>
            <a:xfrm>
              <a:off x="589635" y="1752747"/>
              <a:ext cx="2674943" cy="2909926"/>
              <a:chOff x="387346" y="2258488"/>
              <a:chExt cx="2674943" cy="29099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50C792B8-B88D-467D-8B57-58F724CEC121}"/>
                  </a:ext>
                </a:extLst>
              </p:cNvPr>
              <p:cNvSpPr txBox="1"/>
              <p:nvPr/>
            </p:nvSpPr>
            <p:spPr>
              <a:xfrm>
                <a:off x="387346" y="4337417"/>
                <a:ext cx="2674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뉴욕</a:t>
                </a:r>
                <a:r>
                  <a:rPr lang="en-US" altLang="ko-KR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, </a:t>
                </a:r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런던 등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침수위험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xmlns="" id="{C1A09E8F-464F-48E4-AD12-3B901A39F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675" y="2258488"/>
                <a:ext cx="1970285" cy="1970285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3F6BBD39-7FB2-43CC-AC9E-CFC8E69E9E2E}"/>
                </a:ext>
              </a:extLst>
            </p:cNvPr>
            <p:cNvGrpSpPr/>
            <p:nvPr/>
          </p:nvGrpSpPr>
          <p:grpSpPr>
            <a:xfrm>
              <a:off x="8927419" y="1652627"/>
              <a:ext cx="2674943" cy="3110167"/>
              <a:chOff x="6561448" y="1924165"/>
              <a:chExt cx="2674943" cy="311016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140A223B-D3F4-45B0-AD53-519ACE00B1A0}"/>
                  </a:ext>
                </a:extLst>
              </p:cNvPr>
              <p:cNvSpPr txBox="1"/>
              <p:nvPr/>
            </p:nvSpPr>
            <p:spPr>
              <a:xfrm>
                <a:off x="6561448" y="4203335"/>
                <a:ext cx="2674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히말라야 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빙하 소멸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xmlns="" id="{C3E86C9C-FFE3-457D-A617-C40D806E0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2297" y="1924165"/>
                <a:ext cx="2153244" cy="2153244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18391051-1132-49BA-B91B-3B1391C11786}"/>
                </a:ext>
              </a:extLst>
            </p:cNvPr>
            <p:cNvGrpSpPr/>
            <p:nvPr/>
          </p:nvGrpSpPr>
          <p:grpSpPr>
            <a:xfrm>
              <a:off x="4758527" y="1648668"/>
              <a:ext cx="2674943" cy="3118085"/>
              <a:chOff x="3664897" y="2285018"/>
              <a:chExt cx="2674943" cy="311808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E3F8CCFF-9EEB-4929-A5D8-88419E4D023E}"/>
                  </a:ext>
                </a:extLst>
              </p:cNvPr>
              <p:cNvSpPr txBox="1"/>
              <p:nvPr/>
            </p:nvSpPr>
            <p:spPr>
              <a:xfrm>
                <a:off x="3664897" y="4572106"/>
                <a:ext cx="2674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재난으로 인한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24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자본시장 붕괴</a:t>
                </a:r>
                <a:endParaRPr lang="en-US" altLang="ko-KR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8776D99B-1679-482A-B800-3215605A7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8386" y="2285018"/>
                <a:ext cx="2287964" cy="22879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3052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28CF75-7E89-4DA0-B7F0-EEDFF38E36F9}"/>
              </a:ext>
            </a:extLst>
          </p:cNvPr>
          <p:cNvSpPr txBox="1"/>
          <p:nvPr/>
        </p:nvSpPr>
        <p:spPr>
          <a:xfrm>
            <a:off x="24501" y="510960"/>
            <a:ext cx="714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평균 기온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℃가 오를 때 우리 지구는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7A3A125-B98A-49D9-9E41-093151EC117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59A0091-E73B-4595-9B6D-7BC44E53796D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2DB2F7D-73AB-4858-87FC-846ABB6F214A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134321-58E8-4AD0-92C0-F90C14D6A6AE}"/>
              </a:ext>
            </a:extLst>
          </p:cNvPr>
          <p:cNvSpPr txBox="1"/>
          <p:nvPr/>
        </p:nvSpPr>
        <p:spPr>
          <a:xfrm>
            <a:off x="192349" y="4981120"/>
            <a:ext cx="11807301" cy="12575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200" dirty="0" err="1"/>
              <a:t>메탄하이드레이트가</a:t>
            </a:r>
            <a:r>
              <a:rPr lang="ko-KR" altLang="en-US" sz="2200" dirty="0"/>
              <a:t> 분출 되면서 모든 생명체의 </a:t>
            </a:r>
            <a:r>
              <a:rPr lang="ko-KR" altLang="en-US" sz="2200" dirty="0" err="1"/>
              <a:t>대멸종이</a:t>
            </a:r>
            <a:r>
              <a:rPr lang="ko-KR" altLang="en-US" sz="2200" dirty="0"/>
              <a:t> 시작됩니다</a:t>
            </a:r>
            <a:r>
              <a:rPr lang="en-US" altLang="ko-KR" sz="2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200" dirty="0"/>
              <a:t>겨우 </a:t>
            </a:r>
            <a:r>
              <a:rPr lang="en-US" altLang="ko-KR" sz="2200" dirty="0"/>
              <a:t>6</a:t>
            </a:r>
            <a:r>
              <a:rPr lang="ko-KR" altLang="en-US" sz="2200" dirty="0"/>
              <a:t>℃가 올랐는데 지구상의 생명체가 모두 </a:t>
            </a:r>
            <a:r>
              <a:rPr lang="ko-KR" altLang="en-US" sz="2200" dirty="0" err="1"/>
              <a:t>사라진다니</a:t>
            </a:r>
            <a:r>
              <a:rPr lang="ko-KR" altLang="en-US" sz="2200" dirty="0"/>
              <a:t> 정말 위험하지 않나요</a:t>
            </a:r>
            <a:r>
              <a:rPr lang="en-US" altLang="ko-KR" sz="2200" dirty="0"/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200" dirty="0"/>
              <a:t>그런데 벌써 이런 기후 변화로 우리나라는 물론 세계에서 많은 문제들이 발생하고 있습니다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r>
              <a:rPr lang="en-US" altLang="ko-KR" sz="22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7852B1A-AD04-4327-A276-66732B15E0BB}"/>
              </a:ext>
            </a:extLst>
          </p:cNvPr>
          <p:cNvSpPr txBox="1"/>
          <p:nvPr/>
        </p:nvSpPr>
        <p:spPr>
          <a:xfrm>
            <a:off x="6445571" y="6302310"/>
            <a:ext cx="5734854" cy="3808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800" dirty="0"/>
              <a:t>자료 출처 </a:t>
            </a:r>
            <a:r>
              <a:rPr lang="en-US" altLang="ko-KR" sz="1800" dirty="0"/>
              <a:t>: </a:t>
            </a:r>
            <a:r>
              <a:rPr lang="ko-KR" altLang="en-US" sz="1800" dirty="0"/>
              <a:t>대한민국 정책브리핑 </a:t>
            </a:r>
            <a:r>
              <a:rPr lang="en-US" altLang="ko-KR" sz="1800" dirty="0"/>
              <a:t>(2019.09.23, </a:t>
            </a:r>
            <a:r>
              <a:rPr lang="ko-KR" altLang="en-US" sz="1800" dirty="0"/>
              <a:t>환경부</a:t>
            </a:r>
            <a:r>
              <a:rPr lang="en-US" altLang="ko-KR" sz="1800" dirty="0"/>
              <a:t>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1505E94E-174D-43E2-B362-72E88BC8ADBA}"/>
              </a:ext>
            </a:extLst>
          </p:cNvPr>
          <p:cNvGrpSpPr/>
          <p:nvPr/>
        </p:nvGrpSpPr>
        <p:grpSpPr>
          <a:xfrm>
            <a:off x="1086108" y="1359248"/>
            <a:ext cx="5848512" cy="3705604"/>
            <a:chOff x="690654" y="1802718"/>
            <a:chExt cx="6981412" cy="440443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AEFF7724-3805-413E-B85C-511DE113517D}"/>
                </a:ext>
              </a:extLst>
            </p:cNvPr>
            <p:cNvGrpSpPr/>
            <p:nvPr/>
          </p:nvGrpSpPr>
          <p:grpSpPr>
            <a:xfrm>
              <a:off x="690654" y="1802718"/>
              <a:ext cx="3129505" cy="4404433"/>
              <a:chOff x="5455920" y="2453567"/>
              <a:chExt cx="3129505" cy="4404433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xmlns="" id="{B97AC643-6832-4077-A000-695C54AA9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920" y="2453567"/>
                <a:ext cx="3129505" cy="3129505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xmlns="" id="{6B16260B-7CA6-44DB-8339-5780E6825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745" y="4308145"/>
                <a:ext cx="2549855" cy="2549855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905BA59B-0D09-44F1-98E6-08C8F31F2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451" y="2124907"/>
              <a:ext cx="3931615" cy="393161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14925A1-564F-4CD9-A98C-06CC7A094A69}"/>
              </a:ext>
            </a:extLst>
          </p:cNvPr>
          <p:cNvSpPr txBox="1"/>
          <p:nvPr/>
        </p:nvSpPr>
        <p:spPr>
          <a:xfrm>
            <a:off x="7353011" y="2159455"/>
            <a:ext cx="4473017" cy="210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메탄하이드레이트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저온 고압 상태에서 </a:t>
            </a: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물과 결합해 형성된 고체 에너지원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모양이</a:t>
            </a:r>
            <a:endParaRPr lang="en-US" altLang="ko-KR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드라이아이스와 비슷하며 불을 붙이면 타는</a:t>
            </a:r>
            <a:endParaRPr lang="en-US" altLang="ko-KR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성질을 가지고 있어 불타는 얼음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(Burning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Ice)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이라고도 불립니다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758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28CF75-7E89-4DA0-B7F0-EEDFF38E36F9}"/>
              </a:ext>
            </a:extLst>
          </p:cNvPr>
          <p:cNvSpPr txBox="1"/>
          <p:nvPr/>
        </p:nvSpPr>
        <p:spPr>
          <a:xfrm>
            <a:off x="24499" y="490704"/>
            <a:ext cx="6573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기상이변현상이 일어나고 있어요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7A3A125-B98A-49D9-9E41-093151EC117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59A0091-E73B-4595-9B6D-7BC44E53796D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2DB2F7D-73AB-4858-87FC-846ABB6F214A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9F30C11-5F12-4C16-9093-24FB9490748C}"/>
              </a:ext>
            </a:extLst>
          </p:cNvPr>
          <p:cNvSpPr/>
          <p:nvPr/>
        </p:nvSpPr>
        <p:spPr>
          <a:xfrm>
            <a:off x="2292924" y="5082219"/>
            <a:ext cx="2513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solidFill>
                  <a:srgbClr val="22222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폭염 위험 지도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기상청 장대비">
            <a:extLst>
              <a:ext uri="{FF2B5EF4-FFF2-40B4-BE49-F238E27FC236}">
                <a16:creationId xmlns:a16="http://schemas.microsoft.com/office/drawing/2014/main" xmlns="" id="{8BCD8DCB-9A16-41F6-BB68-65F377483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59" y="1429473"/>
            <a:ext cx="5183411" cy="345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DA782BD-2998-4AEF-9C6C-ADF123574A95}"/>
              </a:ext>
            </a:extLst>
          </p:cNvPr>
          <p:cNvGrpSpPr/>
          <p:nvPr/>
        </p:nvGrpSpPr>
        <p:grpSpPr>
          <a:xfrm>
            <a:off x="350343" y="1357924"/>
            <a:ext cx="6398343" cy="3730944"/>
            <a:chOff x="350343" y="1357924"/>
            <a:chExt cx="6398343" cy="37309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EA004D83-9C03-4748-A4F4-1E23ADFD1367}"/>
                </a:ext>
              </a:extLst>
            </p:cNvPr>
            <p:cNvGrpSpPr/>
            <p:nvPr/>
          </p:nvGrpSpPr>
          <p:grpSpPr>
            <a:xfrm>
              <a:off x="350343" y="1357924"/>
              <a:ext cx="3115954" cy="3730944"/>
              <a:chOff x="350343" y="1357924"/>
              <a:chExt cx="3115954" cy="3730944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71A9CFFA-8EC3-4492-ACCC-BCC5DA568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343" y="1357924"/>
                <a:ext cx="3115954" cy="373094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43258EE4-D72F-4544-9730-A4940D1BCD69}"/>
                  </a:ext>
                </a:extLst>
              </p:cNvPr>
              <p:cNvSpPr txBox="1"/>
              <p:nvPr/>
            </p:nvSpPr>
            <p:spPr>
              <a:xfrm>
                <a:off x="1062327" y="1429473"/>
                <a:ext cx="1782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2001~2010</a:t>
                </a:r>
                <a:r>
                  <a:rPr lang="ko-KR" altLang="en-US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C96486B3-10B6-4DAE-BC01-610F140C171D}"/>
                </a:ext>
              </a:extLst>
            </p:cNvPr>
            <p:cNvGrpSpPr/>
            <p:nvPr/>
          </p:nvGrpSpPr>
          <p:grpSpPr>
            <a:xfrm>
              <a:off x="3618170" y="1371991"/>
              <a:ext cx="3130516" cy="3702811"/>
              <a:chOff x="3838089" y="1371991"/>
              <a:chExt cx="3130516" cy="3702811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5AADC272-D21C-40C8-AD4F-B7F5AE8146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701"/>
              <a:stretch/>
            </p:blipFill>
            <p:spPr>
              <a:xfrm>
                <a:off x="3838089" y="1371991"/>
                <a:ext cx="3130516" cy="370281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F444A18E-9117-4421-AE2B-08D71A7E5521}"/>
                  </a:ext>
                </a:extLst>
              </p:cNvPr>
              <p:cNvSpPr txBox="1"/>
              <p:nvPr/>
            </p:nvSpPr>
            <p:spPr>
              <a:xfrm>
                <a:off x="4512030" y="1429473"/>
                <a:ext cx="1782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2021~2030</a:t>
                </a:r>
                <a:r>
                  <a:rPr lang="ko-KR" altLang="en-US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</a:t>
                </a:r>
              </a:p>
            </p:txBody>
          </p:sp>
        </p:grp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xmlns="" id="{F645A725-558C-4185-9710-51ECB69ACB86}"/>
                </a:ext>
              </a:extLst>
            </p:cNvPr>
            <p:cNvSpPr/>
            <p:nvPr/>
          </p:nvSpPr>
          <p:spPr>
            <a:xfrm>
              <a:off x="3328873" y="2806836"/>
              <a:ext cx="426720" cy="83312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E3E1B614-7F87-4A81-B90A-F5B6ED297046}"/>
              </a:ext>
            </a:extLst>
          </p:cNvPr>
          <p:cNvSpPr/>
          <p:nvPr/>
        </p:nvSpPr>
        <p:spPr>
          <a:xfrm>
            <a:off x="8072604" y="4990654"/>
            <a:ext cx="2513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0" i="0" dirty="0">
                <a:solidFill>
                  <a:srgbClr val="22222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게릴라성 호우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83BAEAEA-9B8F-4793-BA2C-4494137C9E0D}"/>
              </a:ext>
            </a:extLst>
          </p:cNvPr>
          <p:cNvSpPr/>
          <p:nvPr/>
        </p:nvSpPr>
        <p:spPr>
          <a:xfrm>
            <a:off x="20363" y="5658376"/>
            <a:ext cx="12192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여름철 폭염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겨울철 한파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집중호우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게릴라성 호우 등과 같은 기상이변현상이 발생하고 있습니다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092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B7F7F90-CB72-4C2A-89BE-8F065F3A2470}"/>
              </a:ext>
            </a:extLst>
          </p:cNvPr>
          <p:cNvSpPr/>
          <p:nvPr/>
        </p:nvSpPr>
        <p:spPr>
          <a:xfrm>
            <a:off x="398099" y="5735849"/>
            <a:ext cx="1141895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산불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가뭄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홍수와 같은 자연재해가 빈번하게 심각하게 발생하고 있어요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그럼 세계의 다른 나라들은 어떨까요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FC987F2-5697-461F-BC9F-690F744760D9}"/>
              </a:ext>
            </a:extLst>
          </p:cNvPr>
          <p:cNvGrpSpPr/>
          <p:nvPr/>
        </p:nvGrpSpPr>
        <p:grpSpPr>
          <a:xfrm>
            <a:off x="6177023" y="1556026"/>
            <a:ext cx="5663765" cy="4024956"/>
            <a:chOff x="6096000" y="1556026"/>
            <a:chExt cx="5663765" cy="4024956"/>
          </a:xfrm>
        </p:grpSpPr>
        <p:pic>
          <p:nvPicPr>
            <p:cNvPr id="2050" name="Picture 2" descr="2020년 '역대급 장마'- 눈 앞으로 다가온 기후위기의 현실을 조승연 작가와 목격하다 - Greenpeace Korea | 그린피스">
              <a:extLst>
                <a:ext uri="{FF2B5EF4-FFF2-40B4-BE49-F238E27FC236}">
                  <a16:creationId xmlns:a16="http://schemas.microsoft.com/office/drawing/2014/main" xmlns="" id="{9BAB7B40-5BBA-486D-90BC-2A95D5741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769" y="1556026"/>
              <a:ext cx="5454227" cy="35533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2BF77AE-5176-45EF-AC32-7EE4B71EF2BA}"/>
                </a:ext>
              </a:extLst>
            </p:cNvPr>
            <p:cNvSpPr/>
            <p:nvPr/>
          </p:nvSpPr>
          <p:spPr>
            <a:xfrm>
              <a:off x="6096000" y="5119317"/>
              <a:ext cx="56637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2222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2020</a:t>
              </a:r>
              <a:r>
                <a:rPr lang="ko-KR" altLang="en-US" sz="2400" dirty="0">
                  <a:solidFill>
                    <a:srgbClr val="22222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ko-KR" altLang="en-US" sz="2400" dirty="0" err="1">
                  <a:solidFill>
                    <a:srgbClr val="22222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역대급</a:t>
              </a:r>
              <a:r>
                <a:rPr lang="ko-KR" altLang="en-US" sz="2400" dirty="0">
                  <a:solidFill>
                    <a:srgbClr val="22222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장마로 인한 홍수 발생</a:t>
              </a:r>
              <a:endParaRPr lang="en-US" altLang="ko-KR" sz="2400" dirty="0">
                <a:solidFill>
                  <a:srgbClr val="22222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7BA3197-D022-400A-AB64-2AFBA9EB154A}"/>
              </a:ext>
            </a:extLst>
          </p:cNvPr>
          <p:cNvGrpSpPr/>
          <p:nvPr/>
        </p:nvGrpSpPr>
        <p:grpSpPr>
          <a:xfrm>
            <a:off x="431550" y="1556026"/>
            <a:ext cx="5550207" cy="3994699"/>
            <a:chOff x="570446" y="1586283"/>
            <a:chExt cx="5550207" cy="3994699"/>
          </a:xfrm>
        </p:grpSpPr>
        <p:pic>
          <p:nvPicPr>
            <p:cNvPr id="3074" name="Picture 2" descr="아침시단] 산불 - 경북일보 - 굿데이 굿뉴스">
              <a:extLst>
                <a:ext uri="{FF2B5EF4-FFF2-40B4-BE49-F238E27FC236}">
                  <a16:creationId xmlns:a16="http://schemas.microsoft.com/office/drawing/2014/main" xmlns="" id="{F0D5E1B1-2225-42CE-ACE9-FAD67CCE3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99" y="1586283"/>
              <a:ext cx="5397500" cy="3553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85F57A7E-EBF3-47F5-B7B7-C7248CC26A3C}"/>
                </a:ext>
              </a:extLst>
            </p:cNvPr>
            <p:cNvSpPr/>
            <p:nvPr/>
          </p:nvSpPr>
          <p:spPr>
            <a:xfrm>
              <a:off x="570446" y="5119317"/>
              <a:ext cx="55502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2022</a:t>
              </a:r>
              <a:r>
                <a:rPr lang="ko-KR" altLang="en-US" sz="24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24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13</a:t>
              </a:r>
              <a:r>
                <a:rPr lang="ko-KR" altLang="en-US" sz="24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일동안 지속된  강원도 산불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69ADAA2-8FF1-40FF-A9D1-9782A8195657}"/>
              </a:ext>
            </a:extLst>
          </p:cNvPr>
          <p:cNvSpPr txBox="1"/>
          <p:nvPr/>
        </p:nvSpPr>
        <p:spPr>
          <a:xfrm>
            <a:off x="24499" y="719304"/>
            <a:ext cx="9304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자연재해가 발생해요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F0C8EBBE-D0FD-449B-A77E-41C7DFE79E44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6F3CAA69-953D-43DE-9D62-23DC7D316542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FD83770-F794-4A63-BF9A-F04A2668EF97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4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8031C933-B372-4596-887E-D7B8AA5D103C}"/>
              </a:ext>
            </a:extLst>
          </p:cNvPr>
          <p:cNvGrpSpPr/>
          <p:nvPr/>
        </p:nvGrpSpPr>
        <p:grpSpPr>
          <a:xfrm>
            <a:off x="2854248" y="1659907"/>
            <a:ext cx="6807595" cy="3870327"/>
            <a:chOff x="78317" y="1922062"/>
            <a:chExt cx="6807595" cy="387032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40348828-3EDC-49A2-8FEC-B9F04740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17" y="1922062"/>
              <a:ext cx="6807595" cy="37657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6" name="Picture 2" descr="빨간색연필 / 색연필일러스트 / 빨간펜png : 레몬쓰 - 네이버 OGQ마켓">
              <a:extLst>
                <a:ext uri="{FF2B5EF4-FFF2-40B4-BE49-F238E27FC236}">
                  <a16:creationId xmlns:a16="http://schemas.microsoft.com/office/drawing/2014/main" xmlns="" id="{FFC0CF7E-CBD5-47EB-A107-E7DC8C136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41" b="89011" l="6498" r="90253">
                          <a14:foregroundMark x1="6859" y1="20879" x2="6859" y2="20879"/>
                          <a14:foregroundMark x1="40433" y1="88462" x2="40433" y2="88462"/>
                          <a14:foregroundMark x1="90253" y1="50000" x2="90253" y2="50000"/>
                          <a14:foregroundMark x1="12996" y1="13736" x2="12996" y2="13736"/>
                          <a14:foregroundMark x1="18773" y1="12088" x2="18773" y2="120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379" y="4551680"/>
              <a:ext cx="1888332" cy="1240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빨간펜, 빨간색동그라미, 채점, 색연필, 색연필강조, 사진,이미지,일러스트,캘리그라피 - pepper83작가">
              <a:extLst>
                <a:ext uri="{FF2B5EF4-FFF2-40B4-BE49-F238E27FC236}">
                  <a16:creationId xmlns:a16="http://schemas.microsoft.com/office/drawing/2014/main" xmlns="" id="{78FA3E03-24BA-44DD-A968-9AB02FCBC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43" t="20139" r="12008" b="66526"/>
            <a:stretch/>
          </p:blipFill>
          <p:spPr bwMode="auto">
            <a:xfrm>
              <a:off x="1499279" y="3329971"/>
              <a:ext cx="1897269" cy="1532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8855BAEB-F6DD-4B09-91E5-FE541DBAA6DE}"/>
                </a:ext>
              </a:extLst>
            </p:cNvPr>
            <p:cNvSpPr txBox="1"/>
            <p:nvPr/>
          </p:nvSpPr>
          <p:spPr>
            <a:xfrm>
              <a:off x="3240559" y="3309332"/>
              <a:ext cx="28390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 b="1"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</a:lstStyle>
            <a:p>
              <a:r>
                <a:rPr lang="ko-KR" altLang="en-US" dirty="0">
                  <a:solidFill>
                    <a:srgbClr val="FF0000"/>
                  </a:solidFill>
                </a:rPr>
                <a:t>무슨 뜻 일까</a:t>
              </a:r>
              <a:r>
                <a:rPr lang="en-US" altLang="ko-KR" dirty="0">
                  <a:solidFill>
                    <a:srgbClr val="FF0000"/>
                  </a:solidFill>
                </a:rPr>
                <a:t>?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B586384-C024-40B2-8EFF-0F07048C71E9}"/>
              </a:ext>
            </a:extLst>
          </p:cNvPr>
          <p:cNvSpPr txBox="1"/>
          <p:nvPr/>
        </p:nvSpPr>
        <p:spPr>
          <a:xfrm>
            <a:off x="31366" y="608237"/>
            <a:ext cx="697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큰 문제로 떠오른 기후위기 문제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05F832C-911B-430D-8800-229DDE301861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9108360B-DC2C-4E42-B756-BB7B9744A5EF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8985131-1D28-4013-B4D6-C3011D2E62E8}"/>
                </a:ext>
              </a:extLst>
            </p:cNvPr>
            <p:cNvSpPr txBox="1"/>
            <p:nvPr/>
          </p:nvSpPr>
          <p:spPr>
            <a:xfrm>
              <a:off x="41526" y="9526"/>
              <a:ext cx="3395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1.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뭐예요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E2F5EC-6D98-451F-AA95-5DEFD305D3BA}"/>
              </a:ext>
            </a:extLst>
          </p:cNvPr>
          <p:cNvSpPr txBox="1"/>
          <p:nvPr/>
        </p:nvSpPr>
        <p:spPr>
          <a:xfrm>
            <a:off x="119946" y="5722669"/>
            <a:ext cx="1207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기후위기라는 단어를 들어 보거나 뉴스에서 본 적이 있나요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기후위기가 무엇인지 기후위기를 막기 위해 우리가 할 수 있는 일들을 알아봅시다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971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8C83864-EA75-4683-A2DE-52387B38F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b="4085"/>
          <a:stretch/>
        </p:blipFill>
        <p:spPr>
          <a:xfrm>
            <a:off x="2098643" y="1695686"/>
            <a:ext cx="7614317" cy="4851043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E42D13CF-0377-4DE1-BD09-C050020886C9}"/>
              </a:ext>
            </a:extLst>
          </p:cNvPr>
          <p:cNvSpPr/>
          <p:nvPr/>
        </p:nvSpPr>
        <p:spPr>
          <a:xfrm>
            <a:off x="8933506" y="1515044"/>
            <a:ext cx="2847372" cy="1307940"/>
          </a:xfrm>
          <a:prstGeom prst="roundRect">
            <a:avLst/>
          </a:prstGeom>
          <a:solidFill>
            <a:srgbClr val="CF6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러시아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년만의 최악의 폭염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천명 사망 추정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(2010)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4483C499-8A41-42CA-BA3D-E7E50844A01F}"/>
              </a:ext>
            </a:extLst>
          </p:cNvPr>
          <p:cNvCxnSpPr>
            <a:cxnSpLocks/>
          </p:cNvCxnSpPr>
          <p:nvPr/>
        </p:nvCxnSpPr>
        <p:spPr>
          <a:xfrm flipH="1">
            <a:off x="8125429" y="2495904"/>
            <a:ext cx="808077" cy="640835"/>
          </a:xfrm>
          <a:prstGeom prst="line">
            <a:avLst/>
          </a:prstGeom>
          <a:ln w="25400">
            <a:solidFill>
              <a:srgbClr val="CF60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69AA169E-8F65-4A0D-9651-4D9DAFE9196F}"/>
              </a:ext>
            </a:extLst>
          </p:cNvPr>
          <p:cNvCxnSpPr>
            <a:cxnSpLocks/>
          </p:cNvCxnSpPr>
          <p:nvPr/>
        </p:nvCxnSpPr>
        <p:spPr>
          <a:xfrm>
            <a:off x="5905801" y="2754775"/>
            <a:ext cx="1" cy="985777"/>
          </a:xfrm>
          <a:prstGeom prst="line">
            <a:avLst/>
          </a:prstGeom>
          <a:ln w="25400">
            <a:solidFill>
              <a:srgbClr val="CF60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D7EBB938-752A-4894-83EC-37621CBC68A8}"/>
              </a:ext>
            </a:extLst>
          </p:cNvPr>
          <p:cNvSpPr/>
          <p:nvPr/>
        </p:nvSpPr>
        <p:spPr>
          <a:xfrm>
            <a:off x="4530561" y="1446835"/>
            <a:ext cx="3027705" cy="1307940"/>
          </a:xfrm>
          <a:prstGeom prst="roundRect">
            <a:avLst/>
          </a:prstGeom>
          <a:solidFill>
            <a:srgbClr val="CF6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유럽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프랑스 남부의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몽펠리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기상관측 역사상 최고치인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45.9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℃ 기록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(2010)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CCC2B983-FBBB-4D70-B213-5116E0DCED13}"/>
              </a:ext>
            </a:extLst>
          </p:cNvPr>
          <p:cNvSpPr/>
          <p:nvPr/>
        </p:nvSpPr>
        <p:spPr>
          <a:xfrm>
            <a:off x="8669671" y="3439471"/>
            <a:ext cx="2847372" cy="1307940"/>
          </a:xfrm>
          <a:prstGeom prst="roundRect">
            <a:avLst/>
          </a:prstGeom>
          <a:solidFill>
            <a:srgbClr val="238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호주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년만의 극심한 가뭄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부터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개월간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대형 산불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(2020)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8E1640FE-9444-43A3-B5ED-9B05A726F0D6}"/>
              </a:ext>
            </a:extLst>
          </p:cNvPr>
          <p:cNvCxnSpPr/>
          <p:nvPr/>
        </p:nvCxnSpPr>
        <p:spPr>
          <a:xfrm flipH="1">
            <a:off x="8420129" y="4747411"/>
            <a:ext cx="709337" cy="937549"/>
          </a:xfrm>
          <a:prstGeom prst="line">
            <a:avLst/>
          </a:prstGeom>
          <a:ln w="25400">
            <a:solidFill>
              <a:srgbClr val="238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9A5D4AA3-3B46-47EE-977B-692DAA16E4F2}"/>
              </a:ext>
            </a:extLst>
          </p:cNvPr>
          <p:cNvSpPr/>
          <p:nvPr/>
        </p:nvSpPr>
        <p:spPr>
          <a:xfrm>
            <a:off x="195063" y="4625279"/>
            <a:ext cx="2847372" cy="1307940"/>
          </a:xfrm>
          <a:prstGeom prst="roundRect">
            <a:avLst/>
          </a:prstGeom>
          <a:solidFill>
            <a:srgbClr val="346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미국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뉴올리언스 허리케인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사망 실종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2,541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97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조원 피해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(2020)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3BB08C65-21F8-4607-8DF1-045AA62382A3}"/>
              </a:ext>
            </a:extLst>
          </p:cNvPr>
          <p:cNvCxnSpPr/>
          <p:nvPr/>
        </p:nvCxnSpPr>
        <p:spPr>
          <a:xfrm flipH="1">
            <a:off x="2398126" y="4052070"/>
            <a:ext cx="709337" cy="937549"/>
          </a:xfrm>
          <a:prstGeom prst="line">
            <a:avLst/>
          </a:prstGeom>
          <a:ln w="25400">
            <a:solidFill>
              <a:srgbClr val="3462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8C6F61E-9C5B-4811-83DA-3746206AD868}"/>
              </a:ext>
            </a:extLst>
          </p:cNvPr>
          <p:cNvSpPr/>
          <p:nvPr/>
        </p:nvSpPr>
        <p:spPr>
          <a:xfrm>
            <a:off x="5082763" y="5429458"/>
            <a:ext cx="2847372" cy="1307940"/>
          </a:xfrm>
          <a:prstGeom prst="roundRect">
            <a:avLst/>
          </a:prstGeom>
          <a:solidFill>
            <a:srgbClr val="346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브라질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집중호우로 인한 홍수와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산사태로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500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 이상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(2011)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F6139F92-EB5F-40F7-8938-39BFAECCE8DB}"/>
              </a:ext>
            </a:extLst>
          </p:cNvPr>
          <p:cNvCxnSpPr>
            <a:cxnSpLocks/>
          </p:cNvCxnSpPr>
          <p:nvPr/>
        </p:nvCxnSpPr>
        <p:spPr>
          <a:xfrm>
            <a:off x="4540966" y="5279249"/>
            <a:ext cx="702366" cy="653970"/>
          </a:xfrm>
          <a:prstGeom prst="line">
            <a:avLst/>
          </a:prstGeom>
          <a:ln w="25400">
            <a:solidFill>
              <a:srgbClr val="3462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4BCEF15-91C1-4804-A774-9B6C0F8207AE}"/>
              </a:ext>
            </a:extLst>
          </p:cNvPr>
          <p:cNvSpPr txBox="1"/>
          <p:nvPr/>
        </p:nvSpPr>
        <p:spPr>
          <a:xfrm>
            <a:off x="24500" y="719304"/>
            <a:ext cx="4119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 세계의 자연재해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397F27A-DDF6-48E5-B851-06A6D7EA33B6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2E836249-394C-446D-963D-95C48A7267C1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C1A18FA-1BEB-472B-BC20-7B61EACD5F48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62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7336F96-7598-45B6-B66E-75F0A70CF74E}"/>
              </a:ext>
            </a:extLst>
          </p:cNvPr>
          <p:cNvSpPr/>
          <p:nvPr/>
        </p:nvSpPr>
        <p:spPr>
          <a:xfrm>
            <a:off x="528319" y="5404485"/>
            <a:ext cx="11405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기후변화에 의한 서식지의 파괴로 인간과 동물의 접촉이 많아지면서 동물의 바이러스가 인간에게 옮겨져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감염병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피해가 발생하고 있어요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174" name="Picture 6" descr="힘플러스병원">
            <a:extLst>
              <a:ext uri="{FF2B5EF4-FFF2-40B4-BE49-F238E27FC236}">
                <a16:creationId xmlns:a16="http://schemas.microsoft.com/office/drawing/2014/main" xmlns="" id="{37ED3367-94F4-493E-8EC7-AB11B9EC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73" y="1878207"/>
            <a:ext cx="4948961" cy="315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DADC893-7E9A-4E87-8B3E-38C627577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3" y="1690655"/>
            <a:ext cx="5837308" cy="334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965075-CFF5-4637-B8CD-94DC99174229}"/>
              </a:ext>
            </a:extLst>
          </p:cNvPr>
          <p:cNvSpPr txBox="1"/>
          <p:nvPr/>
        </p:nvSpPr>
        <p:spPr>
          <a:xfrm>
            <a:off x="24499" y="719304"/>
            <a:ext cx="576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 세계에서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일어나는 </a:t>
            </a:r>
            <a:r>
              <a:rPr lang="ko-KR" altLang="en-US" sz="32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감염병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4B8E69C-F92F-486B-9B97-24A2900B6A11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51BB6B06-C934-4787-943C-FF37C331A642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8536165-1E3C-4716-BA17-ABDDCE13F58D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791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7336F96-7598-45B6-B66E-75F0A70CF74E}"/>
              </a:ext>
            </a:extLst>
          </p:cNvPr>
          <p:cNvSpPr/>
          <p:nvPr/>
        </p:nvSpPr>
        <p:spPr>
          <a:xfrm>
            <a:off x="104844" y="5425368"/>
            <a:ext cx="11970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평균기온이 올라가 빙하가 녹으며 오래전에 죽었던 동물 사체들 노출돼 병들이 옮겨져 전염병이 발생하기도 하였습니다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 다른 전염병 확산의 경고가 이루어 지고 있습니다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4B8E69C-F92F-486B-9B97-24A2900B6A11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51BB6B06-C934-4787-943C-FF37C331A642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8536165-1E3C-4716-BA17-ABDDCE13F58D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4936FE2-2146-4495-B654-A8DE44FF34E9}"/>
              </a:ext>
            </a:extLst>
          </p:cNvPr>
          <p:cNvGrpSpPr/>
          <p:nvPr/>
        </p:nvGrpSpPr>
        <p:grpSpPr>
          <a:xfrm>
            <a:off x="6049700" y="1628134"/>
            <a:ext cx="6025880" cy="3477053"/>
            <a:chOff x="6096000" y="1575544"/>
            <a:chExt cx="6025880" cy="34770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B162A7FC-4075-47F8-A6BB-850F9C2F9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58"/>
            <a:stretch/>
          </p:blipFill>
          <p:spPr>
            <a:xfrm>
              <a:off x="7011540" y="1575544"/>
              <a:ext cx="4194801" cy="304929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E8FFEB1-9A25-42EF-AD7C-B498B93F5506}"/>
                </a:ext>
              </a:extLst>
            </p:cNvPr>
            <p:cNvSpPr/>
            <p:nvPr/>
          </p:nvSpPr>
          <p:spPr>
            <a:xfrm>
              <a:off x="6096000" y="4652487"/>
              <a:ext cx="60258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시베리아 영토층에서 발견된</a:t>
              </a:r>
              <a:r>
                <a:rPr lang="en-US" altLang="ko-KR" sz="2000" dirty="0">
                  <a:solidFill>
                    <a:srgbClr val="22222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 err="1">
                  <a:solidFill>
                    <a:srgbClr val="22222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피토</a:t>
              </a:r>
              <a:r>
                <a:rPr lang="ko-KR" altLang="en-US" sz="2000" dirty="0">
                  <a:solidFill>
                    <a:srgbClr val="22222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바이러스</a:t>
              </a:r>
              <a:endPara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E26769F-BEBD-4648-BD81-FBDA128BF705}"/>
              </a:ext>
            </a:extLst>
          </p:cNvPr>
          <p:cNvGrpSpPr/>
          <p:nvPr/>
        </p:nvGrpSpPr>
        <p:grpSpPr>
          <a:xfrm>
            <a:off x="116420" y="1690473"/>
            <a:ext cx="6025880" cy="3477053"/>
            <a:chOff x="221687" y="1621844"/>
            <a:chExt cx="6025880" cy="3477053"/>
          </a:xfrm>
        </p:grpSpPr>
        <p:pic>
          <p:nvPicPr>
            <p:cNvPr id="3076" name="Picture 4" descr="벼락 맞아 죽은 순록 323마리 4년간 방치한 결과 &lt; 적색뉴스 &lt; 멸종뉴스 &lt; 기사본문 - 뉴스펭귄">
              <a:extLst>
                <a:ext uri="{FF2B5EF4-FFF2-40B4-BE49-F238E27FC236}">
                  <a16:creationId xmlns:a16="http://schemas.microsoft.com/office/drawing/2014/main" xmlns="" id="{90E382B2-D331-4054-ABB7-65D9E2F799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19" y="1621844"/>
              <a:ext cx="5412616" cy="3050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BAC69270-1EDF-4848-8592-FA86B753D8C5}"/>
                </a:ext>
              </a:extLst>
            </p:cNvPr>
            <p:cNvSpPr/>
            <p:nvPr/>
          </p:nvSpPr>
          <p:spPr>
            <a:xfrm>
              <a:off x="221687" y="4698787"/>
              <a:ext cx="60258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탄저균에 감염된 순록</a:t>
              </a:r>
              <a:endPara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7E7C1A9-6C59-4B1F-A623-D2CA6906AB53}"/>
              </a:ext>
            </a:extLst>
          </p:cNvPr>
          <p:cNvSpPr txBox="1"/>
          <p:nvPr/>
        </p:nvSpPr>
        <p:spPr>
          <a:xfrm>
            <a:off x="24499" y="719304"/>
            <a:ext cx="576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 세계에서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일어나는 </a:t>
            </a:r>
            <a:r>
              <a:rPr lang="ko-KR" altLang="en-US" sz="32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감염병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30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7336F96-7598-45B6-B66E-75F0A70CF74E}"/>
              </a:ext>
            </a:extLst>
          </p:cNvPr>
          <p:cNvSpPr/>
          <p:nvPr/>
        </p:nvSpPr>
        <p:spPr>
          <a:xfrm>
            <a:off x="151145" y="5425368"/>
            <a:ext cx="119444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1981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이후 전체 토지면적의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24%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사막이 되고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75%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사막화가 진행되고 있어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경작이 가능한 토지가 줄고 있습니다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전세계 인구 가운데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억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9,300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만명 우리 인류 중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명은 매일 굶주린 채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잠들고 있습니다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4B8E69C-F92F-486B-9B97-24A2900B6A11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51BB6B06-C934-4787-943C-FF37C331A642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8536165-1E3C-4716-BA17-ABDDCE13F58D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7E7C1A9-6C59-4B1F-A623-D2CA6906AB53}"/>
              </a:ext>
            </a:extLst>
          </p:cNvPr>
          <p:cNvSpPr txBox="1"/>
          <p:nvPr/>
        </p:nvSpPr>
        <p:spPr>
          <a:xfrm>
            <a:off x="24500" y="719304"/>
            <a:ext cx="362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 식량 문제 발생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AA1CAD2-D3FB-4211-A134-9DB30716EFEB}"/>
              </a:ext>
            </a:extLst>
          </p:cNvPr>
          <p:cNvGrpSpPr/>
          <p:nvPr/>
        </p:nvGrpSpPr>
        <p:grpSpPr>
          <a:xfrm>
            <a:off x="866799" y="1458458"/>
            <a:ext cx="4769445" cy="3806819"/>
            <a:chOff x="461685" y="1514374"/>
            <a:chExt cx="4769445" cy="38068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9DBA0A14-F223-40D3-B419-929245567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70" b="90000" l="4907" r="97664">
                          <a14:foregroundMark x1="12383" y1="53433" x2="40421" y2="55075"/>
                          <a14:foregroundMark x1="40421" y1="55075" x2="68808" y2="49851"/>
                          <a14:foregroundMark x1="68808" y1="49851" x2="87500" y2="38060"/>
                          <a14:foregroundMark x1="87500" y1="38060" x2="82009" y2="25075"/>
                          <a14:foregroundMark x1="82009" y1="25075" x2="77336" y2="19701"/>
                          <a14:foregroundMark x1="45678" y1="16866" x2="36332" y2="17164"/>
                          <a14:foregroundMark x1="36332" y1="17164" x2="63084" y2="48955"/>
                          <a14:foregroundMark x1="63084" y1="48955" x2="73364" y2="52537"/>
                          <a14:foregroundMark x1="73364" y1="52537" x2="80841" y2="61194"/>
                          <a14:foregroundMark x1="80841" y1="61194" x2="84813" y2="72090"/>
                          <a14:foregroundMark x1="84813" y1="72090" x2="80607" y2="82239"/>
                          <a14:foregroundMark x1="80607" y1="82239" x2="27687" y2="79552"/>
                          <a14:foregroundMark x1="27687" y1="79552" x2="17523" y2="74776"/>
                          <a14:foregroundMark x1="17523" y1="74776" x2="10981" y2="62985"/>
                          <a14:foregroundMark x1="10981" y1="62985" x2="5257" y2="34179"/>
                          <a14:foregroundMark x1="5257" y1="34179" x2="10164" y2="21642"/>
                          <a14:foregroundMark x1="10164" y1="21642" x2="19042" y2="14030"/>
                          <a14:foregroundMark x1="19042" y1="14030" x2="32243" y2="13134"/>
                          <a14:foregroundMark x1="32243" y1="13134" x2="81893" y2="15970"/>
                          <a14:foregroundMark x1="84579" y1="12537" x2="86449" y2="56716"/>
                          <a14:foregroundMark x1="86449" y1="56716" x2="93107" y2="79254"/>
                          <a14:foregroundMark x1="93107" y1="79254" x2="93107" y2="79851"/>
                          <a14:foregroundMark x1="93925" y1="86119" x2="97897" y2="56866"/>
                          <a14:foregroundMark x1="97897" y1="56866" x2="85397" y2="16866"/>
                          <a14:foregroundMark x1="88084" y1="16567" x2="86916" y2="14478"/>
                          <a14:foregroundMark x1="92056" y1="9403" x2="10748" y2="7015"/>
                          <a14:foregroundMark x1="5724" y1="5075" x2="17991" y2="3433"/>
                          <a14:foregroundMark x1="17991" y1="3433" x2="46612" y2="6567"/>
                          <a14:foregroundMark x1="46612" y1="6567" x2="55491" y2="5970"/>
                          <a14:foregroundMark x1="55491" y1="5970" x2="78738" y2="8806"/>
                          <a14:foregroundMark x1="30724" y1="29851" x2="32944" y2="41493"/>
                          <a14:foregroundMark x1="32944" y1="41493" x2="45093" y2="49254"/>
                          <a14:foregroundMark x1="45093" y1="49254" x2="78388" y2="54030"/>
                          <a14:foregroundMark x1="59813" y1="63284" x2="9463" y2="58060"/>
                          <a14:foregroundMark x1="9463" y1="58060" x2="7827" y2="58806"/>
                          <a14:foregroundMark x1="13435" y1="65224" x2="9463" y2="84328"/>
                          <a14:foregroundMark x1="13201" y1="61940" x2="22780" y2="39701"/>
                          <a14:foregroundMark x1="15771" y1="41791" x2="43224" y2="39104"/>
                          <a14:foregroundMark x1="25117" y1="43433" x2="40771" y2="43881"/>
                          <a14:foregroundMark x1="40771" y1="43881" x2="58879" y2="43433"/>
                          <a14:foregroundMark x1="58879" y1="43433" x2="84346" y2="43433"/>
                          <a14:foregroundMark x1="68808" y1="54776" x2="66472" y2="68358"/>
                        </a14:backgroundRemoval>
                      </a14:imgEffect>
                    </a14:imgLayer>
                  </a14:imgProps>
                </a:ext>
              </a:extLst>
            </a:blip>
            <a:srcRect b="8844"/>
            <a:stretch/>
          </p:blipFill>
          <p:spPr>
            <a:xfrm>
              <a:off x="461685" y="1514374"/>
              <a:ext cx="4769445" cy="34029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062147F6-B3B5-4907-9DB7-2B3B74C88796}"/>
                </a:ext>
              </a:extLst>
            </p:cNvPr>
            <p:cNvSpPr/>
            <p:nvPr/>
          </p:nvSpPr>
          <p:spPr>
            <a:xfrm>
              <a:off x="599954" y="4921083"/>
              <a:ext cx="44929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세계 식량 위기 보고서 </a:t>
              </a:r>
              <a:r>
                <a:rPr lang="en-US" altLang="ko-KR" sz="20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2022</a:t>
              </a:r>
              <a:r>
                <a:rPr lang="ko-KR" altLang="en-US" sz="20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</a:t>
              </a:r>
              <a:endPara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FD50F42-E9FE-4E1E-994B-5282A09E781B}"/>
              </a:ext>
            </a:extLst>
          </p:cNvPr>
          <p:cNvGrpSpPr/>
          <p:nvPr/>
        </p:nvGrpSpPr>
        <p:grpSpPr>
          <a:xfrm>
            <a:off x="6513733" y="1470033"/>
            <a:ext cx="4492907" cy="3686810"/>
            <a:chOff x="6467433" y="1458458"/>
            <a:chExt cx="4492907" cy="368681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693109DB-F600-40ED-8C95-BE058F7C2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78" t="3053" r="1960" b="4181"/>
            <a:stretch/>
          </p:blipFill>
          <p:spPr>
            <a:xfrm>
              <a:off x="6663319" y="1458458"/>
              <a:ext cx="4101135" cy="31979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99E90EE2-841B-4DAC-84BD-79A3A12E0470}"/>
                </a:ext>
              </a:extLst>
            </p:cNvPr>
            <p:cNvSpPr/>
            <p:nvPr/>
          </p:nvSpPr>
          <p:spPr>
            <a:xfrm>
              <a:off x="6467433" y="4745158"/>
              <a:ext cx="44929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2050</a:t>
              </a:r>
              <a:r>
                <a:rPr lang="ko-KR" altLang="en-US" sz="2000" b="0" i="0" dirty="0">
                  <a:solidFill>
                    <a:srgbClr val="222222"/>
                  </a:solidFill>
                  <a:effectLst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예상 통계</a:t>
              </a:r>
              <a:endPara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838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7336F96-7598-45B6-B66E-75F0A70CF74E}"/>
              </a:ext>
            </a:extLst>
          </p:cNvPr>
          <p:cNvSpPr/>
          <p:nvPr/>
        </p:nvSpPr>
        <p:spPr>
          <a:xfrm>
            <a:off x="151145" y="4649861"/>
            <a:ext cx="119444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지구의 연평균 온도가 오르는 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기후 변화로 인해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가뭄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홍수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같은 자연 재해와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전염병 등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인간에게 위험을 가하는 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기후 위기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일어나고 있어요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4B8E69C-F92F-486B-9B97-24A2900B6A11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51BB6B06-C934-4787-943C-FF37C331A642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8536165-1E3C-4716-BA17-ABDDCE13F58D}"/>
                </a:ext>
              </a:extLst>
            </p:cNvPr>
            <p:cNvSpPr txBox="1"/>
            <p:nvPr/>
          </p:nvSpPr>
          <p:spPr>
            <a:xfrm>
              <a:off x="41525" y="9526"/>
              <a:ext cx="4769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2.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변할 때 일어나는 현상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7E7C1A9-6C59-4B1F-A623-D2CA6906AB53}"/>
              </a:ext>
            </a:extLst>
          </p:cNvPr>
          <p:cNvSpPr txBox="1"/>
          <p:nvPr/>
        </p:nvSpPr>
        <p:spPr>
          <a:xfrm>
            <a:off x="24499" y="719304"/>
            <a:ext cx="707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 변화가 기후 위기를 일으켜요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BD6772E-7059-4389-A507-B2C5DC5C1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02" y="1849690"/>
            <a:ext cx="2302092" cy="230209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37B690C6-83D4-478B-A70C-6BA99986E1AB}"/>
              </a:ext>
            </a:extLst>
          </p:cNvPr>
          <p:cNvGrpSpPr/>
          <p:nvPr/>
        </p:nvGrpSpPr>
        <p:grpSpPr>
          <a:xfrm>
            <a:off x="6720790" y="973136"/>
            <a:ext cx="4181031" cy="3561358"/>
            <a:chOff x="6813387" y="1710996"/>
            <a:chExt cx="4181031" cy="356135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81B70165-5366-4611-8793-0FC25FE82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387" y="1710996"/>
              <a:ext cx="1816601" cy="181660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EF0C42D5-32B5-4250-BA01-2B08552B6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5012" y="1809594"/>
              <a:ext cx="1619406" cy="161940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8685B524-FB4A-4992-8043-0EE4468C3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973" y="3686927"/>
              <a:ext cx="1585427" cy="158542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09A81765-733E-47A1-B7ED-128ED1B4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078" y="3582014"/>
              <a:ext cx="1690340" cy="1690340"/>
            </a:xfrm>
            <a:prstGeom prst="rect">
              <a:avLst/>
            </a:prstGeom>
          </p:spPr>
        </p:pic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5F1A9F25-7DB4-4ED8-884F-D1128B9874ED}"/>
              </a:ext>
            </a:extLst>
          </p:cNvPr>
          <p:cNvSpPr/>
          <p:nvPr/>
        </p:nvSpPr>
        <p:spPr>
          <a:xfrm>
            <a:off x="4810538" y="2789737"/>
            <a:ext cx="1585427" cy="68266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6DCF5B4-2A41-4D1E-8E1A-12AB49BF4440}"/>
              </a:ext>
            </a:extLst>
          </p:cNvPr>
          <p:cNvSpPr/>
          <p:nvPr/>
        </p:nvSpPr>
        <p:spPr>
          <a:xfrm>
            <a:off x="127994" y="5690908"/>
            <a:ext cx="11944401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기후위기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기후 변화가 극단적인 날씨 뿐만 아니라 물 부족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식량 부족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해양산성화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해수면 상승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생태계 붕괴 등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>
              <a:lnSpc>
                <a:spcPct val="13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 인류 문명에 회복할 수 없는 위험을 초래하여 획기적인 온실가스 감축이 필요한 상태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F1A7524-AD19-47C2-836A-134C56255A1C}"/>
              </a:ext>
            </a:extLst>
          </p:cNvPr>
          <p:cNvSpPr/>
          <p:nvPr/>
        </p:nvSpPr>
        <p:spPr>
          <a:xfrm>
            <a:off x="6809323" y="6429343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기후위기 대응을 위한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탄소중립ㆍ녹색성장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기본법</a:t>
            </a:r>
          </a:p>
        </p:txBody>
      </p:sp>
    </p:spTree>
    <p:extLst>
      <p:ext uri="{BB962C8B-B14F-4D97-AF65-F5344CB8AC3E}">
        <p14:creationId xmlns:p14="http://schemas.microsoft.com/office/powerpoint/2010/main" val="1474029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4B8E69C-F92F-486B-9B97-24A2900B6A11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51BB6B06-C934-4787-943C-FF37C331A642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8536165-1E3C-4716-BA17-ABDDCE13F58D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7E7C1A9-6C59-4B1F-A623-D2CA6906AB53}"/>
              </a:ext>
            </a:extLst>
          </p:cNvPr>
          <p:cNvSpPr txBox="1"/>
          <p:nvPr/>
        </p:nvSpPr>
        <p:spPr>
          <a:xfrm>
            <a:off x="59224" y="810744"/>
            <a:ext cx="9587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기후위기의 경감심을 느낀 세계 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파리기후변화협약</a:t>
            </a:r>
          </a:p>
        </p:txBody>
      </p:sp>
      <p:pic>
        <p:nvPicPr>
          <p:cNvPr id="7172" name="Picture 4" descr="기상청, '지구온난화 1.5℃' 특별보고서 국문 번역본 발간 - 아시아경제">
            <a:extLst>
              <a:ext uri="{FF2B5EF4-FFF2-40B4-BE49-F238E27FC236}">
                <a16:creationId xmlns:a16="http://schemas.microsoft.com/office/drawing/2014/main" xmlns="" id="{8C939950-9205-4350-BC8B-6B788CF6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211" y="1447152"/>
            <a:ext cx="2687950" cy="37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4일 미국 파리기후협약 공식 탈퇴 : 동아사이언스">
            <a:extLst>
              <a:ext uri="{FF2B5EF4-FFF2-40B4-BE49-F238E27FC236}">
                <a16:creationId xmlns:a16="http://schemas.microsoft.com/office/drawing/2014/main" xmlns="" id="{EE12A4A5-A224-4C2E-8DC0-282F67AA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4" y="1730319"/>
            <a:ext cx="8493403" cy="33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4607BD0-F91D-4041-85DF-31BEA358ED38}"/>
              </a:ext>
            </a:extLst>
          </p:cNvPr>
          <p:cNvSpPr txBox="1"/>
          <p:nvPr/>
        </p:nvSpPr>
        <p:spPr>
          <a:xfrm>
            <a:off x="34725" y="5413793"/>
            <a:ext cx="1206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just"/>
            <a:r>
              <a:rPr lang="en-US" altLang="ko-KR" sz="2400" dirty="0"/>
              <a:t>2015</a:t>
            </a:r>
            <a:r>
              <a:rPr lang="ko-KR" altLang="en-US" sz="2400" dirty="0"/>
              <a:t>년 세계 각국 정상들은 </a:t>
            </a:r>
            <a:r>
              <a:rPr lang="en-US" altLang="ko-KR" sz="2400" dirty="0"/>
              <a:t>48</a:t>
            </a:r>
            <a:r>
              <a:rPr lang="ko-KR" altLang="en-US" sz="2400" dirty="0"/>
              <a:t>차 </a:t>
            </a:r>
            <a:r>
              <a:rPr lang="en-US" altLang="ko-KR" sz="2400" dirty="0"/>
              <a:t>IPCC </a:t>
            </a:r>
            <a:r>
              <a:rPr lang="ko-KR" altLang="en-US" sz="2400" dirty="0"/>
              <a:t>파리협정지구 온난화 </a:t>
            </a:r>
            <a:r>
              <a:rPr lang="en-US" altLang="ko-KR" sz="2400" dirty="0"/>
              <a:t>1.5℃ </a:t>
            </a:r>
            <a:r>
              <a:rPr lang="ko-KR" altLang="en-US" sz="2400" dirty="0"/>
              <a:t>특별보고서를 채택 하였습니다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지구 평균 온도 상승을 </a:t>
            </a:r>
            <a:r>
              <a:rPr lang="en-US" altLang="ko-KR" sz="2400" dirty="0"/>
              <a:t>1.5℃ </a:t>
            </a:r>
            <a:r>
              <a:rPr lang="ko-KR" altLang="en-US" sz="2400" dirty="0"/>
              <a:t>이하로 막기위해 각 국은 계획을 수립해</a:t>
            </a:r>
            <a:r>
              <a:rPr lang="en-US" altLang="ko-KR" sz="2400" dirty="0"/>
              <a:t> </a:t>
            </a:r>
            <a:r>
              <a:rPr lang="ko-KR" altLang="en-US" sz="2400" dirty="0"/>
              <a:t>실천하도록 약속 했습니다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41FB427-17EA-413C-8F88-B13BD995078B}"/>
              </a:ext>
            </a:extLst>
          </p:cNvPr>
          <p:cNvSpPr/>
          <p:nvPr/>
        </p:nvSpPr>
        <p:spPr>
          <a:xfrm>
            <a:off x="6873240" y="6394790"/>
            <a:ext cx="4000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IPCC : </a:t>
            </a:r>
            <a:r>
              <a:rPr lang="ko-KR" altLang="en-US" dirty="0"/>
              <a:t>기후변화정부간 협의체</a:t>
            </a:r>
          </a:p>
        </p:txBody>
      </p:sp>
    </p:spTree>
    <p:extLst>
      <p:ext uri="{BB962C8B-B14F-4D97-AF65-F5344CB8AC3E}">
        <p14:creationId xmlns:p14="http://schemas.microsoft.com/office/powerpoint/2010/main" val="1820174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BED6B1A-3B88-4739-9381-85532CADB0DD}"/>
              </a:ext>
            </a:extLst>
          </p:cNvPr>
          <p:cNvSpPr txBox="1"/>
          <p:nvPr/>
        </p:nvSpPr>
        <p:spPr>
          <a:xfrm>
            <a:off x="4876800" y="2864130"/>
            <a:ext cx="6964680" cy="169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l"/>
            <a:r>
              <a:rPr lang="ko-KR" altLang="en-US" sz="2800" dirty="0" err="1"/>
              <a:t>탄소중립이란</a:t>
            </a:r>
            <a:r>
              <a:rPr lang="en-US" altLang="ko-KR" sz="2800" dirty="0"/>
              <a:t>?</a:t>
            </a:r>
          </a:p>
          <a:p>
            <a:pPr algn="l"/>
            <a:r>
              <a:rPr lang="en-US" altLang="ko-KR" sz="2800" dirty="0"/>
              <a:t> CO</a:t>
            </a:r>
            <a:r>
              <a:rPr lang="en-US" altLang="ko-KR" sz="1400" dirty="0"/>
              <a:t>2</a:t>
            </a:r>
            <a:r>
              <a:rPr lang="en-US" altLang="ko-KR" sz="2800" dirty="0"/>
              <a:t>  </a:t>
            </a:r>
            <a:r>
              <a:rPr lang="ko-KR" altLang="en-US" sz="2800" dirty="0"/>
              <a:t>등의 온실가스 배출량과 </a:t>
            </a:r>
            <a:r>
              <a:rPr lang="ko-KR" altLang="en-US" sz="2800" dirty="0" err="1"/>
              <a:t>흡수량이</a:t>
            </a:r>
            <a:endParaRPr lang="en-US" altLang="ko-KR" sz="2800" dirty="0"/>
          </a:p>
          <a:p>
            <a:pPr algn="l"/>
            <a:r>
              <a:rPr lang="ko-KR" altLang="en-US" sz="2800" dirty="0"/>
              <a:t>같아져서 순 배출량이 </a:t>
            </a:r>
            <a:r>
              <a:rPr lang="en-US" altLang="ko-KR" sz="2800" dirty="0"/>
              <a:t>zero</a:t>
            </a:r>
            <a:r>
              <a:rPr lang="ko-KR" altLang="en-US" sz="2800" dirty="0"/>
              <a:t>가 되는 상태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4830490-6524-4FD9-89E4-E615DF63CA6C}"/>
              </a:ext>
            </a:extLst>
          </p:cNvPr>
          <p:cNvSpPr txBox="1"/>
          <p:nvPr/>
        </p:nvSpPr>
        <p:spPr>
          <a:xfrm>
            <a:off x="207060" y="5676733"/>
            <a:ext cx="119087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l"/>
            <a:r>
              <a:rPr lang="ko-KR" altLang="en-US" sz="2400" dirty="0"/>
              <a:t>기후변화정부간 협의체 </a:t>
            </a:r>
            <a:r>
              <a:rPr lang="en-US" altLang="ko-KR" sz="2400" dirty="0"/>
              <a:t>IPCC</a:t>
            </a:r>
            <a:r>
              <a:rPr lang="ko-KR" altLang="en-US" sz="2400" dirty="0"/>
              <a:t>는 </a:t>
            </a:r>
            <a:r>
              <a:rPr lang="en-US" altLang="ko-KR" sz="2400" dirty="0"/>
              <a:t> 2050</a:t>
            </a:r>
            <a:r>
              <a:rPr lang="ko-KR" altLang="en-US" sz="2400" dirty="0"/>
              <a:t>년까지 모든 국가가 탄소중립을</a:t>
            </a:r>
            <a:r>
              <a:rPr lang="en-US" altLang="ko-KR" sz="2400" dirty="0"/>
              <a:t> </a:t>
            </a:r>
            <a:r>
              <a:rPr lang="ko-KR" altLang="en-US" sz="2400" dirty="0"/>
              <a:t>달성해야 한다고 발표했습니다</a:t>
            </a:r>
            <a:r>
              <a:rPr lang="en-US" altLang="ko-KR" sz="24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CA3B557-B85D-4F6B-A570-6F66E9FD3B37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B9B1AF4-5D2E-4D4B-A59D-22194DB005CF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FCC18C8-4C36-4F33-A3B1-4CFF12CC3119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23CEE8D-78F0-42FC-8624-A8049F71D464}"/>
              </a:ext>
            </a:extLst>
          </p:cNvPr>
          <p:cNvSpPr txBox="1"/>
          <p:nvPr/>
        </p:nvSpPr>
        <p:spPr>
          <a:xfrm>
            <a:off x="59224" y="719304"/>
            <a:ext cx="541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세계는 탄소 중립이 필요해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Picture 2" descr="탄소 중립 무료 다운로드를 위한 벡터, 사진 및 일러스트레이션 - illustAC">
            <a:extLst>
              <a:ext uri="{FF2B5EF4-FFF2-40B4-BE49-F238E27FC236}">
                <a16:creationId xmlns:a16="http://schemas.microsoft.com/office/drawing/2014/main" xmlns="" id="{C6C6E62D-043D-47B6-AD07-A14CEECCB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176" l="25771" r="74890">
                        <a14:foregroundMark x1="29956" y1="17647" x2="29956" y2="17647"/>
                        <a14:foregroundMark x1="29736" y1="17353" x2="34361" y2="12353"/>
                        <a14:foregroundMark x1="34361" y1="12353" x2="36123" y2="16765"/>
                        <a14:foregroundMark x1="30617" y1="19118" x2="35903" y2="17059"/>
                        <a14:foregroundMark x1="35903" y1="17059" x2="32159" y2="10000"/>
                        <a14:foregroundMark x1="32159" y1="10000" x2="26652" y2="10000"/>
                        <a14:foregroundMark x1="26652" y1="10000" x2="26652" y2="10000"/>
                        <a14:foregroundMark x1="31938" y1="25000" x2="31938" y2="25000"/>
                        <a14:foregroundMark x1="32599" y1="36471" x2="32599" y2="36471"/>
                        <a14:foregroundMark x1="46476" y1="20294" x2="46476" y2="20294"/>
                        <a14:foregroundMark x1="46035" y1="26176" x2="46035" y2="26176"/>
                        <a14:foregroundMark x1="56388" y1="22353" x2="56388" y2="22353"/>
                        <a14:foregroundMark x1="70925" y1="15588" x2="70925" y2="15588"/>
                        <a14:foregroundMark x1="75110" y1="14706" x2="75110" y2="14706"/>
                        <a14:foregroundMark x1="69383" y1="15588" x2="66520" y2="15588"/>
                        <a14:foregroundMark x1="65639" y1="16765" x2="69163" y2="16765"/>
                        <a14:foregroundMark x1="67621" y1="27353" x2="67621" y2="27353"/>
                        <a14:foregroundMark x1="51982" y1="87941" x2="51982" y2="87941"/>
                        <a14:foregroundMark x1="51101" y1="91176" x2="51101" y2="91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4841" r="21806" b="6156"/>
          <a:stretch/>
        </p:blipFill>
        <p:spPr bwMode="auto">
          <a:xfrm>
            <a:off x="566522" y="1364560"/>
            <a:ext cx="3733684" cy="429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730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8B45A4D4-AD78-499B-A981-31134471AAA2}"/>
              </a:ext>
            </a:extLst>
          </p:cNvPr>
          <p:cNvGrpSpPr/>
          <p:nvPr/>
        </p:nvGrpSpPr>
        <p:grpSpPr>
          <a:xfrm>
            <a:off x="331564" y="1387079"/>
            <a:ext cx="11671384" cy="1636282"/>
            <a:chOff x="294141" y="1502400"/>
            <a:chExt cx="11951127" cy="163628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8F8A71A6-1400-456F-B2A4-14EA68582BD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86" t="4753" r="21631" b="4643"/>
            <a:stretch/>
          </p:blipFill>
          <p:spPr>
            <a:xfrm>
              <a:off x="294141" y="1857442"/>
              <a:ext cx="926199" cy="926199"/>
            </a:xfrm>
            <a:custGeom>
              <a:avLst/>
              <a:gdLst>
                <a:gd name="connsiteX0" fmla="*/ 411480 w 822960"/>
                <a:gd name="connsiteY0" fmla="*/ 0 h 822960"/>
                <a:gd name="connsiteX1" fmla="*/ 822960 w 822960"/>
                <a:gd name="connsiteY1" fmla="*/ 411480 h 822960"/>
                <a:gd name="connsiteX2" fmla="*/ 411480 w 822960"/>
                <a:gd name="connsiteY2" fmla="*/ 822960 h 822960"/>
                <a:gd name="connsiteX3" fmla="*/ 0 w 822960"/>
                <a:gd name="connsiteY3" fmla="*/ 411480 h 822960"/>
                <a:gd name="connsiteX4" fmla="*/ 411480 w 822960"/>
                <a:gd name="connsiteY4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960" h="822960">
                  <a:moveTo>
                    <a:pt x="411480" y="0"/>
                  </a:moveTo>
                  <a:cubicBezTo>
                    <a:pt x="638734" y="0"/>
                    <a:pt x="822960" y="184226"/>
                    <a:pt x="822960" y="411480"/>
                  </a:cubicBezTo>
                  <a:cubicBezTo>
                    <a:pt x="822960" y="638734"/>
                    <a:pt x="638734" y="822960"/>
                    <a:pt x="411480" y="822960"/>
                  </a:cubicBezTo>
                  <a:cubicBezTo>
                    <a:pt x="184226" y="822960"/>
                    <a:pt x="0" y="638734"/>
                    <a:pt x="0" y="411480"/>
                  </a:cubicBezTo>
                  <a:cubicBezTo>
                    <a:pt x="0" y="184226"/>
                    <a:pt x="184226" y="0"/>
                    <a:pt x="41148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C10CCC9-D491-4CAF-AFD6-93D223EE92B8}"/>
                </a:ext>
              </a:extLst>
            </p:cNvPr>
            <p:cNvSpPr txBox="1"/>
            <p:nvPr/>
          </p:nvSpPr>
          <p:spPr>
            <a:xfrm>
              <a:off x="1695636" y="1502400"/>
              <a:ext cx="10549632" cy="163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2400">
                  <a:solidFill>
                    <a:srgbClr val="2C303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</a:lstStyle>
            <a:p>
              <a:pPr algn="l"/>
              <a:r>
                <a:rPr lang="en-US" altLang="ko-KR" sz="2000" dirty="0"/>
                <a:t>-‘</a:t>
              </a:r>
              <a:r>
                <a:rPr lang="ko-KR" altLang="en-US" sz="2000" dirty="0"/>
                <a:t>유럽 </a:t>
              </a:r>
              <a:r>
                <a:rPr lang="ko-KR" altLang="en-US" sz="2000" dirty="0" err="1"/>
                <a:t>그린딜</a:t>
              </a:r>
              <a:r>
                <a:rPr lang="en-US" altLang="ko-KR" sz="2000" dirty="0"/>
                <a:t>’ </a:t>
              </a:r>
              <a:r>
                <a:rPr lang="ko-KR" altLang="en-US" sz="2000" dirty="0"/>
                <a:t>발표 및 탄소중립 달성 목표를 위한 기후법안을 유럽의회에 제출</a:t>
              </a:r>
              <a:r>
                <a:rPr lang="en-US" altLang="ko-KR" sz="2000" dirty="0"/>
                <a:t>(2020)</a:t>
              </a:r>
            </a:p>
            <a:p>
              <a:pPr algn="l"/>
              <a:r>
                <a:rPr lang="en-US" altLang="ko-KR" sz="2000" dirty="0"/>
                <a:t>- </a:t>
              </a:r>
              <a:r>
                <a:rPr lang="ko-KR" altLang="en-US" sz="2000" dirty="0"/>
                <a:t>에너지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산업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수송 등 다양한 분야에서 탄소중립 실현 방안 제시</a:t>
              </a:r>
              <a:endParaRPr lang="en-US" altLang="ko-KR" sz="2000" dirty="0"/>
            </a:p>
            <a:p>
              <a:pPr algn="l"/>
              <a:r>
                <a:rPr lang="en-US" altLang="ko-KR" sz="2000" dirty="0"/>
                <a:t>- 2026</a:t>
              </a:r>
              <a:r>
                <a:rPr lang="ko-KR" altLang="en-US" sz="2000" dirty="0"/>
                <a:t>년부터 탄소국경세 단계적 도입 및 </a:t>
              </a:r>
              <a:r>
                <a:rPr lang="en-US" altLang="ko-KR" sz="2000" dirty="0"/>
                <a:t>2030NDC </a:t>
              </a:r>
              <a:r>
                <a:rPr lang="ko-KR" altLang="en-US" sz="2000" dirty="0"/>
                <a:t>상향 </a:t>
              </a:r>
              <a:r>
                <a:rPr lang="en-US" altLang="ko-KR" sz="2000" dirty="0"/>
                <a:t>(90</a:t>
              </a:r>
              <a:r>
                <a:rPr lang="ko-KR" altLang="en-US" sz="2000" dirty="0"/>
                <a:t>년 대비 </a:t>
              </a:r>
              <a:r>
                <a:rPr lang="en-US" altLang="ko-KR" sz="2000" dirty="0"/>
                <a:t>55% </a:t>
              </a:r>
              <a:r>
                <a:rPr lang="ko-KR" altLang="en-US" sz="2000" dirty="0"/>
                <a:t>감축</a:t>
              </a:r>
              <a:r>
                <a:rPr lang="en-US" altLang="ko-KR" sz="2000" dirty="0"/>
                <a:t>)</a:t>
              </a:r>
            </a:p>
            <a:p>
              <a:pPr algn="l"/>
              <a:r>
                <a:rPr lang="en-US" altLang="ko-KR" sz="2000" dirty="0"/>
                <a:t>- EU </a:t>
              </a:r>
              <a:r>
                <a:rPr lang="ko-KR" altLang="en-US" sz="2000" dirty="0"/>
                <a:t>집행위는 </a:t>
              </a:r>
              <a:r>
                <a:rPr lang="en-US" altLang="ko-KR" sz="2000" dirty="0"/>
                <a:t>2030</a:t>
              </a:r>
              <a:r>
                <a:rPr lang="ko-KR" altLang="en-US" sz="2000" dirty="0"/>
                <a:t>년 온실가스 배출 </a:t>
              </a:r>
              <a:r>
                <a:rPr lang="en-US" altLang="ko-KR" sz="2000" dirty="0"/>
                <a:t>55% </a:t>
              </a:r>
              <a:r>
                <a:rPr lang="ko-KR" altLang="en-US" sz="2000" dirty="0"/>
                <a:t>감축을 위한 전략 패키지 발표 </a:t>
              </a:r>
              <a:r>
                <a:rPr lang="en-US" altLang="ko-KR" sz="2000" dirty="0"/>
                <a:t>(21. 7.)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F3390052-F5EC-41DE-87BA-F7512AA6B77A}"/>
              </a:ext>
            </a:extLst>
          </p:cNvPr>
          <p:cNvGrpSpPr/>
          <p:nvPr/>
        </p:nvGrpSpPr>
        <p:grpSpPr>
          <a:xfrm>
            <a:off x="315381" y="3097239"/>
            <a:ext cx="10802947" cy="1236172"/>
            <a:chOff x="294141" y="3195605"/>
            <a:chExt cx="10802947" cy="12361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BCA14C0B-762F-4411-8E59-49E1A52A94C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0" t="9922" r="31266" b="6658"/>
            <a:stretch>
              <a:fillRect/>
            </a:stretch>
          </p:blipFill>
          <p:spPr>
            <a:xfrm>
              <a:off x="294141" y="3351091"/>
              <a:ext cx="925200" cy="925200"/>
            </a:xfrm>
            <a:custGeom>
              <a:avLst/>
              <a:gdLst>
                <a:gd name="connsiteX0" fmla="*/ 411480 w 822960"/>
                <a:gd name="connsiteY0" fmla="*/ 0 h 822960"/>
                <a:gd name="connsiteX1" fmla="*/ 822960 w 822960"/>
                <a:gd name="connsiteY1" fmla="*/ 411480 h 822960"/>
                <a:gd name="connsiteX2" fmla="*/ 411480 w 822960"/>
                <a:gd name="connsiteY2" fmla="*/ 822960 h 822960"/>
                <a:gd name="connsiteX3" fmla="*/ 0 w 822960"/>
                <a:gd name="connsiteY3" fmla="*/ 411480 h 822960"/>
                <a:gd name="connsiteX4" fmla="*/ 411480 w 822960"/>
                <a:gd name="connsiteY4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960" h="822960">
                  <a:moveTo>
                    <a:pt x="411480" y="0"/>
                  </a:moveTo>
                  <a:cubicBezTo>
                    <a:pt x="638734" y="0"/>
                    <a:pt x="822960" y="184226"/>
                    <a:pt x="822960" y="411480"/>
                  </a:cubicBezTo>
                  <a:cubicBezTo>
                    <a:pt x="822960" y="638734"/>
                    <a:pt x="638734" y="822960"/>
                    <a:pt x="411480" y="822960"/>
                  </a:cubicBezTo>
                  <a:cubicBezTo>
                    <a:pt x="184226" y="822960"/>
                    <a:pt x="0" y="638734"/>
                    <a:pt x="0" y="411480"/>
                  </a:cubicBezTo>
                  <a:cubicBezTo>
                    <a:pt x="0" y="184226"/>
                    <a:pt x="184226" y="0"/>
                    <a:pt x="41148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1C14835-7EF6-488B-8B17-733FDBD803C5}"/>
                </a:ext>
              </a:extLst>
            </p:cNvPr>
            <p:cNvSpPr txBox="1"/>
            <p:nvPr/>
          </p:nvSpPr>
          <p:spPr>
            <a:xfrm>
              <a:off x="1695636" y="3195605"/>
              <a:ext cx="9401452" cy="1236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2000">
                  <a:solidFill>
                    <a:srgbClr val="2C303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</a:lstStyle>
            <a:p>
              <a:r>
                <a:rPr lang="en-US" altLang="ko-KR" dirty="0"/>
                <a:t>- 2035</a:t>
              </a:r>
              <a:r>
                <a:rPr lang="ko-KR" altLang="en-US" dirty="0"/>
                <a:t>년 발전 부문 탄소배출 제로</a:t>
              </a:r>
              <a:r>
                <a:rPr lang="en-US" altLang="ko-KR" dirty="0"/>
                <a:t>, </a:t>
              </a:r>
              <a:r>
                <a:rPr lang="ko-KR" altLang="en-US" dirty="0"/>
                <a:t>건설 부문 탄소배출 저감 목표 설정</a:t>
              </a:r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기후변화 대책 마련을 위한 민간 및 지방정부 투자 유도</a:t>
              </a:r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탄소국경세 도입 추진</a:t>
              </a:r>
              <a:r>
                <a:rPr lang="en-US" altLang="ko-KR" dirty="0"/>
                <a:t>(’21. 7.~), 2030NDC  </a:t>
              </a:r>
              <a:r>
                <a:rPr lang="ko-KR" altLang="en-US" dirty="0"/>
                <a:t>상향</a:t>
              </a:r>
              <a:r>
                <a:rPr lang="en-US" altLang="ko-KR" dirty="0"/>
                <a:t>(’05</a:t>
              </a:r>
              <a:r>
                <a:rPr lang="ko-KR" altLang="en-US" dirty="0"/>
                <a:t>년 대비 </a:t>
              </a:r>
              <a:r>
                <a:rPr lang="en-US" altLang="ko-KR" dirty="0"/>
                <a:t>50~52% </a:t>
              </a:r>
              <a:r>
                <a:rPr lang="ko-KR" altLang="en-US" dirty="0"/>
                <a:t>감축</a:t>
              </a:r>
              <a:r>
                <a:rPr lang="en-US" altLang="ko-KR" dirty="0"/>
                <a:t>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6098003-4C87-4501-8E7E-E71224046605}"/>
              </a:ext>
            </a:extLst>
          </p:cNvPr>
          <p:cNvGrpSpPr/>
          <p:nvPr/>
        </p:nvGrpSpPr>
        <p:grpSpPr>
          <a:xfrm>
            <a:off x="338531" y="4534615"/>
            <a:ext cx="11294646" cy="925200"/>
            <a:chOff x="294141" y="4371744"/>
            <a:chExt cx="11294646" cy="9252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B1449D08-F2A1-4D79-B82D-D98593C2C40E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" t="1370" r="39028" b="6102"/>
            <a:stretch/>
          </p:blipFill>
          <p:spPr>
            <a:xfrm>
              <a:off x="294141" y="4371744"/>
              <a:ext cx="925200" cy="925200"/>
            </a:xfrm>
            <a:custGeom>
              <a:avLst/>
              <a:gdLst>
                <a:gd name="connsiteX0" fmla="*/ 411480 w 822960"/>
                <a:gd name="connsiteY0" fmla="*/ 0 h 822960"/>
                <a:gd name="connsiteX1" fmla="*/ 822960 w 822960"/>
                <a:gd name="connsiteY1" fmla="*/ 411480 h 822960"/>
                <a:gd name="connsiteX2" fmla="*/ 411480 w 822960"/>
                <a:gd name="connsiteY2" fmla="*/ 822960 h 822960"/>
                <a:gd name="connsiteX3" fmla="*/ 0 w 822960"/>
                <a:gd name="connsiteY3" fmla="*/ 411480 h 822960"/>
                <a:gd name="connsiteX4" fmla="*/ 411480 w 822960"/>
                <a:gd name="connsiteY4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960" h="822960">
                  <a:moveTo>
                    <a:pt x="411480" y="0"/>
                  </a:moveTo>
                  <a:cubicBezTo>
                    <a:pt x="638734" y="0"/>
                    <a:pt x="822960" y="184226"/>
                    <a:pt x="822960" y="411480"/>
                  </a:cubicBezTo>
                  <a:cubicBezTo>
                    <a:pt x="822960" y="638734"/>
                    <a:pt x="638734" y="822960"/>
                    <a:pt x="411480" y="822960"/>
                  </a:cubicBezTo>
                  <a:cubicBezTo>
                    <a:pt x="184226" y="822960"/>
                    <a:pt x="0" y="638734"/>
                    <a:pt x="0" y="411480"/>
                  </a:cubicBezTo>
                  <a:cubicBezTo>
                    <a:pt x="0" y="184226"/>
                    <a:pt x="184226" y="0"/>
                    <a:pt x="41148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FAED63AC-1006-4ADE-9AD8-8ED2B448C567}"/>
                </a:ext>
              </a:extLst>
            </p:cNvPr>
            <p:cNvSpPr txBox="1"/>
            <p:nvPr/>
          </p:nvSpPr>
          <p:spPr>
            <a:xfrm>
              <a:off x="1695636" y="4616368"/>
              <a:ext cx="9893151" cy="43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2000">
                  <a:solidFill>
                    <a:srgbClr val="2C303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</a:lstStyle>
            <a:p>
              <a:r>
                <a:rPr lang="en-US" altLang="ko-KR"/>
                <a:t>-</a:t>
              </a:r>
              <a:r>
                <a:rPr lang="en-US" altLang="ko-KR" dirty="0"/>
                <a:t> </a:t>
              </a:r>
              <a:r>
                <a:rPr lang="ko-KR" altLang="en-US"/>
                <a:t>녹색전환계획 수립</a:t>
              </a:r>
              <a:r>
                <a:rPr lang="en-US" altLang="ko-KR" dirty="0"/>
                <a:t>(2020), </a:t>
              </a:r>
              <a:r>
                <a:rPr lang="ko-KR" altLang="en-US"/>
                <a:t>저탄소 녹색성장</a:t>
              </a:r>
              <a:r>
                <a:rPr lang="en-US" altLang="ko-KR"/>
                <a:t>, </a:t>
              </a:r>
              <a:r>
                <a:rPr lang="ko-KR" altLang="en-US"/>
                <a:t>녹색기술</a:t>
              </a:r>
              <a:r>
                <a:rPr lang="en-US" altLang="ko-KR" dirty="0"/>
                <a:t>, </a:t>
              </a:r>
              <a:r>
                <a:rPr lang="ko-KR" altLang="en-US" dirty="0"/>
                <a:t>기후 부문별 </a:t>
              </a:r>
              <a:r>
                <a:rPr lang="ko-KR" altLang="en-US"/>
                <a:t>정책계획 제시</a:t>
              </a:r>
              <a:endParaRPr lang="en-US" altLang="ko-KR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DA9DF8D1-F855-4E53-BBD2-BB2C1BB38AC3}"/>
              </a:ext>
            </a:extLst>
          </p:cNvPr>
          <p:cNvGrpSpPr/>
          <p:nvPr/>
        </p:nvGrpSpPr>
        <p:grpSpPr>
          <a:xfrm>
            <a:off x="338531" y="5851271"/>
            <a:ext cx="7482352" cy="925200"/>
            <a:chOff x="294141" y="5592449"/>
            <a:chExt cx="7482352" cy="9252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8C604317-3C01-4CA0-814D-047FB9A6CFB5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05" t="4280" r="21361" b="4280"/>
            <a:stretch/>
          </p:blipFill>
          <p:spPr>
            <a:xfrm>
              <a:off x="294141" y="5592449"/>
              <a:ext cx="925200" cy="925200"/>
            </a:xfrm>
            <a:custGeom>
              <a:avLst/>
              <a:gdLst>
                <a:gd name="connsiteX0" fmla="*/ 411480 w 822960"/>
                <a:gd name="connsiteY0" fmla="*/ 0 h 822960"/>
                <a:gd name="connsiteX1" fmla="*/ 822960 w 822960"/>
                <a:gd name="connsiteY1" fmla="*/ 411480 h 822960"/>
                <a:gd name="connsiteX2" fmla="*/ 411480 w 822960"/>
                <a:gd name="connsiteY2" fmla="*/ 822960 h 822960"/>
                <a:gd name="connsiteX3" fmla="*/ 0 w 822960"/>
                <a:gd name="connsiteY3" fmla="*/ 411480 h 822960"/>
                <a:gd name="connsiteX4" fmla="*/ 411480 w 822960"/>
                <a:gd name="connsiteY4" fmla="*/ 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960" h="822960">
                  <a:moveTo>
                    <a:pt x="411480" y="0"/>
                  </a:moveTo>
                  <a:cubicBezTo>
                    <a:pt x="638734" y="0"/>
                    <a:pt x="822960" y="184226"/>
                    <a:pt x="822960" y="411480"/>
                  </a:cubicBezTo>
                  <a:cubicBezTo>
                    <a:pt x="822960" y="638734"/>
                    <a:pt x="638734" y="822960"/>
                    <a:pt x="411480" y="822960"/>
                  </a:cubicBezTo>
                  <a:cubicBezTo>
                    <a:pt x="184226" y="822960"/>
                    <a:pt x="0" y="638734"/>
                    <a:pt x="0" y="411480"/>
                  </a:cubicBezTo>
                  <a:cubicBezTo>
                    <a:pt x="0" y="184226"/>
                    <a:pt x="184226" y="0"/>
                    <a:pt x="41148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33891E1-435C-4D38-81C3-5F5374A9D583}"/>
                </a:ext>
              </a:extLst>
            </p:cNvPr>
            <p:cNvSpPr txBox="1"/>
            <p:nvPr/>
          </p:nvSpPr>
          <p:spPr>
            <a:xfrm>
              <a:off x="1695636" y="5833934"/>
              <a:ext cx="6080857" cy="435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2000">
                  <a:solidFill>
                    <a:srgbClr val="2C303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</a:lstStyle>
            <a:p>
              <a:r>
                <a:rPr lang="en-US" altLang="ko-KR" dirty="0"/>
                <a:t>- 2050 </a:t>
              </a:r>
              <a:r>
                <a:rPr lang="ko-KR" altLang="en-US" dirty="0"/>
                <a:t>탄소중립 실현을 위한 녹색성장 전략 수립</a:t>
              </a:r>
              <a:endParaRPr lang="en-US" altLang="ko-KR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B84CBC6-4969-487B-B8F6-15E5CEC471C5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8E286CCC-C5CA-4BE2-83D6-59E0616F309F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1BBD8DB-FD55-48B8-812E-7D3B8CE77EA1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6CCEE66-4296-44B3-955B-17CDD1B4ADDD}"/>
              </a:ext>
            </a:extLst>
          </p:cNvPr>
          <p:cNvSpPr txBox="1"/>
          <p:nvPr/>
        </p:nvSpPr>
        <p:spPr>
          <a:xfrm>
            <a:off x="59224" y="719304"/>
            <a:ext cx="6816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탄소중립을 위한 세계의 노력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AC11A24-5536-43DA-88EF-529266BEED2B}"/>
              </a:ext>
            </a:extLst>
          </p:cNvPr>
          <p:cNvSpPr txBox="1"/>
          <p:nvPr/>
        </p:nvSpPr>
        <p:spPr>
          <a:xfrm>
            <a:off x="322748" y="1357530"/>
            <a:ext cx="91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ctr"/>
            <a:r>
              <a:rPr lang="ko-KR" altLang="en-US" sz="2400" dirty="0"/>
              <a:t>유럽</a:t>
            </a:r>
            <a:endParaRPr lang="en-US" altLang="ko-KR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742DB64-BAD6-48B5-8EB3-D288EFC34DD2}"/>
              </a:ext>
            </a:extLst>
          </p:cNvPr>
          <p:cNvSpPr txBox="1"/>
          <p:nvPr/>
        </p:nvSpPr>
        <p:spPr>
          <a:xfrm>
            <a:off x="331564" y="2768977"/>
            <a:ext cx="91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ctr"/>
            <a:r>
              <a:rPr lang="ko-KR" altLang="en-US" sz="2400" dirty="0"/>
              <a:t>미국</a:t>
            </a:r>
            <a:endParaRPr lang="en-US" altLang="ko-KR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6D7BBA4-2910-4333-9781-78F42AA34575}"/>
              </a:ext>
            </a:extLst>
          </p:cNvPr>
          <p:cNvSpPr txBox="1"/>
          <p:nvPr/>
        </p:nvSpPr>
        <p:spPr>
          <a:xfrm>
            <a:off x="327246" y="4154775"/>
            <a:ext cx="91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ctr"/>
            <a:r>
              <a:rPr lang="ko-KR" altLang="en-US" sz="2400" dirty="0"/>
              <a:t>중국</a:t>
            </a:r>
            <a:endParaRPr lang="en-US" altLang="ko-K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AD4DD0E-AF56-4757-84D0-D41BC2BC3528}"/>
              </a:ext>
            </a:extLst>
          </p:cNvPr>
          <p:cNvSpPr txBox="1"/>
          <p:nvPr/>
        </p:nvSpPr>
        <p:spPr>
          <a:xfrm>
            <a:off x="326956" y="5437684"/>
            <a:ext cx="91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ctr"/>
            <a:r>
              <a:rPr lang="ko-KR" altLang="en-US" sz="2400" dirty="0"/>
              <a:t>일본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94892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D5BE0E3-AE1D-4B48-90B7-48D9133CD3F4}"/>
              </a:ext>
            </a:extLst>
          </p:cNvPr>
          <p:cNvSpPr txBox="1"/>
          <p:nvPr/>
        </p:nvSpPr>
        <p:spPr>
          <a:xfrm>
            <a:off x="206555" y="5558712"/>
            <a:ext cx="117788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l"/>
            <a:r>
              <a:rPr lang="ko-KR" altLang="en-US" sz="2400" dirty="0"/>
              <a:t>우리나라는 전 세계에서 </a:t>
            </a:r>
            <a:r>
              <a:rPr lang="en-US" altLang="ko-KR" sz="2400" dirty="0"/>
              <a:t>14</a:t>
            </a:r>
            <a:r>
              <a:rPr lang="ko-KR" altLang="en-US" sz="2400" dirty="0"/>
              <a:t>번째로 </a:t>
            </a:r>
            <a:r>
              <a:rPr lang="en-US" altLang="ko-KR" sz="2400" dirty="0"/>
              <a:t>2050</a:t>
            </a:r>
            <a:r>
              <a:rPr lang="ko-KR" altLang="en-US" sz="2400" dirty="0"/>
              <a:t>탄소중립을 국가 비전으로 명시한 탄소중립기본법을</a:t>
            </a:r>
            <a:r>
              <a:rPr lang="en-US" altLang="ko-KR" sz="2400" dirty="0"/>
              <a:t> </a:t>
            </a:r>
            <a:r>
              <a:rPr lang="ko-KR" altLang="en-US" sz="2400" dirty="0"/>
              <a:t>제정하고 온실가스를 막기 위한 다양한 정책을 수립하여 실행하고 있습니다</a:t>
            </a:r>
            <a:r>
              <a:rPr lang="en-US" altLang="ko-KR" sz="2400" dirty="0"/>
              <a:t>.</a:t>
            </a:r>
            <a:r>
              <a:rPr lang="ko-KR" altLang="en-US" sz="2400" dirty="0"/>
              <a:t> 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37EDF84-F11C-4DEE-929A-7E3CFDCCF4F5}"/>
              </a:ext>
            </a:extLst>
          </p:cNvPr>
          <p:cNvGrpSpPr/>
          <p:nvPr/>
        </p:nvGrpSpPr>
        <p:grpSpPr>
          <a:xfrm>
            <a:off x="2620003" y="1265794"/>
            <a:ext cx="6779346" cy="4054718"/>
            <a:chOff x="2218096" y="2586942"/>
            <a:chExt cx="5676542" cy="33951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9C74ECB3-5D11-4832-AD93-6CD5612C4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1" r="16011" b="13924"/>
            <a:stretch/>
          </p:blipFill>
          <p:spPr>
            <a:xfrm>
              <a:off x="4021834" y="4004841"/>
              <a:ext cx="2020149" cy="163708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EA6E16EE-E4CF-41C0-B737-E48F3E906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38336">
              <a:off x="4221393" y="3581540"/>
              <a:ext cx="957412" cy="71594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CE6C36CC-2471-402E-8A0F-F77902AB08F1}"/>
                </a:ext>
              </a:extLst>
            </p:cNvPr>
            <p:cNvSpPr/>
            <p:nvPr/>
          </p:nvSpPr>
          <p:spPr>
            <a:xfrm>
              <a:off x="2218096" y="5636870"/>
              <a:ext cx="5676542" cy="173621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D99969D-B9D5-4DFB-8ADD-9C677010C0CB}"/>
                </a:ext>
              </a:extLst>
            </p:cNvPr>
            <p:cNvSpPr txBox="1"/>
            <p:nvPr/>
          </p:nvSpPr>
          <p:spPr>
            <a:xfrm>
              <a:off x="3172377" y="5606971"/>
              <a:ext cx="763351" cy="375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500" b="1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2018</a:t>
              </a:r>
              <a:r>
                <a:rPr lang="ko-KR" altLang="en-US" sz="1500" b="1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8F7F35B-068A-4CD3-BD82-5CB2ACF6C457}"/>
                </a:ext>
              </a:extLst>
            </p:cNvPr>
            <p:cNvSpPr txBox="1"/>
            <p:nvPr/>
          </p:nvSpPr>
          <p:spPr>
            <a:xfrm>
              <a:off x="6189703" y="5606971"/>
              <a:ext cx="763351" cy="375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500" b="1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2030</a:t>
              </a:r>
              <a:r>
                <a:rPr lang="ko-KR" altLang="en-US" sz="1500" b="1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년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EFB2D2C2-C32E-45A1-9B28-ED3568687D9A}"/>
                </a:ext>
              </a:extLst>
            </p:cNvPr>
            <p:cNvGrpSpPr/>
            <p:nvPr/>
          </p:nvGrpSpPr>
          <p:grpSpPr>
            <a:xfrm>
              <a:off x="3149560" y="2650603"/>
              <a:ext cx="3826309" cy="2986267"/>
              <a:chOff x="3149560" y="2893671"/>
              <a:chExt cx="3826309" cy="2743199"/>
            </a:xfrm>
          </p:grpSpPr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xmlns="" id="{38AC87EA-5E08-49B8-94A5-B1BE907D29EF}"/>
                  </a:ext>
                </a:extLst>
              </p:cNvPr>
              <p:cNvSpPr/>
              <p:nvPr/>
            </p:nvSpPr>
            <p:spPr>
              <a:xfrm>
                <a:off x="3149560" y="2893671"/>
                <a:ext cx="808982" cy="274319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8FCA8E"/>
                  </a:gs>
                  <a:gs pos="0">
                    <a:srgbClr val="6AB868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xmlns="" id="{55C5E6E7-5641-4E69-8A38-BCD99A37AFD2}"/>
                  </a:ext>
                </a:extLst>
              </p:cNvPr>
              <p:cNvSpPr/>
              <p:nvPr/>
            </p:nvSpPr>
            <p:spPr>
              <a:xfrm>
                <a:off x="6166887" y="3889093"/>
                <a:ext cx="808982" cy="174777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100000">
                    <a:srgbClr val="6AB868"/>
                  </a:gs>
                  <a:gs pos="0">
                    <a:srgbClr val="22643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194AAB89-A08F-48DB-98CA-7021F8D3DDE3}"/>
                </a:ext>
              </a:extLst>
            </p:cNvPr>
            <p:cNvSpPr/>
            <p:nvPr/>
          </p:nvSpPr>
          <p:spPr>
            <a:xfrm>
              <a:off x="3467241" y="2586942"/>
              <a:ext cx="173620" cy="1736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6AB8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782C3986-1216-45BD-8604-2B2DFF26B484}"/>
                </a:ext>
              </a:extLst>
            </p:cNvPr>
            <p:cNvCxnSpPr>
              <a:cxnSpLocks/>
            </p:cNvCxnSpPr>
            <p:nvPr/>
          </p:nvCxnSpPr>
          <p:spPr>
            <a:xfrm>
              <a:off x="3646649" y="2679539"/>
              <a:ext cx="2846748" cy="1024360"/>
            </a:xfrm>
            <a:prstGeom prst="line">
              <a:avLst/>
            </a:prstGeom>
            <a:ln w="19050" cap="rnd">
              <a:gradFill>
                <a:gsLst>
                  <a:gs pos="0">
                    <a:srgbClr val="6AB868"/>
                  </a:gs>
                  <a:gs pos="100000">
                    <a:srgbClr val="226432"/>
                  </a:gs>
                </a:gsLst>
                <a:lin ang="0" scaled="0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BA2232E-2B87-42C1-9466-7F83B1C8859C}"/>
                </a:ext>
              </a:extLst>
            </p:cNvPr>
            <p:cNvSpPr txBox="1"/>
            <p:nvPr/>
          </p:nvSpPr>
          <p:spPr>
            <a:xfrm>
              <a:off x="3175584" y="2850179"/>
              <a:ext cx="760144" cy="43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b="1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727.6</a:t>
              </a:r>
              <a:endParaRPr lang="ko-KR" altLang="en-US" b="1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446A347-3D3B-442B-A5A3-A8CED8074B3C}"/>
                </a:ext>
              </a:extLst>
            </p:cNvPr>
            <p:cNvSpPr txBox="1"/>
            <p:nvPr/>
          </p:nvSpPr>
          <p:spPr>
            <a:xfrm>
              <a:off x="6196577" y="3880326"/>
              <a:ext cx="760144" cy="43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b="1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436.6</a:t>
              </a:r>
              <a:endParaRPr lang="ko-KR" altLang="en-US" b="1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21C6DC3E-C35B-4E5E-879B-33A7C7F8E570}"/>
                </a:ext>
              </a:extLst>
            </p:cNvPr>
            <p:cNvGrpSpPr/>
            <p:nvPr/>
          </p:nvGrpSpPr>
          <p:grpSpPr>
            <a:xfrm>
              <a:off x="4251392" y="3441621"/>
              <a:ext cx="1661032" cy="997196"/>
              <a:chOff x="4408827" y="3928557"/>
              <a:chExt cx="1661032" cy="99719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59A44AD-9E64-40C0-A6F2-53B61221B81F}"/>
                  </a:ext>
                </a:extLst>
              </p:cNvPr>
              <p:cNvSpPr txBox="1"/>
              <p:nvPr/>
            </p:nvSpPr>
            <p:spPr>
              <a:xfrm>
                <a:off x="4408827" y="3928557"/>
                <a:ext cx="1661032" cy="997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4800" b="1" spc="-5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268A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40</a:t>
                </a:r>
                <a:r>
                  <a:rPr lang="en-US" altLang="ko-KR" sz="2000" b="1" spc="-5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268A4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2000" b="1" spc="-5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% </a:t>
                </a:r>
                <a:r>
                  <a:rPr lang="ko-KR" altLang="en-US" sz="2000" b="1" spc="-5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감축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2D14172D-E7B7-4D51-A692-8A49ABC3D555}"/>
                  </a:ext>
                </a:extLst>
              </p:cNvPr>
              <p:cNvSpPr txBox="1"/>
              <p:nvPr/>
            </p:nvSpPr>
            <p:spPr>
              <a:xfrm>
                <a:off x="5161646" y="4198591"/>
                <a:ext cx="893193" cy="280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000" b="1" spc="-5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8A96A4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(2018</a:t>
                </a:r>
                <a:r>
                  <a:rPr lang="ko-KR" altLang="en-US" sz="1000" b="1" spc="-5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8A96A4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년 대비</a:t>
                </a:r>
                <a:r>
                  <a:rPr lang="en-US" altLang="ko-KR" sz="1000" b="1" spc="-5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8A96A4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)</a:t>
                </a:r>
                <a:endParaRPr lang="ko-KR" altLang="en-US" sz="1000" b="1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8A96A4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C6159A55-59F6-4351-BE8B-A503C7F85D73}"/>
                </a:ext>
              </a:extLst>
            </p:cNvPr>
            <p:cNvSpPr/>
            <p:nvPr/>
          </p:nvSpPr>
          <p:spPr>
            <a:xfrm>
              <a:off x="6484568" y="3663388"/>
              <a:ext cx="173620" cy="1736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2264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648AEB1F-9C78-4FBE-97DF-6854F45AFA48}"/>
              </a:ext>
            </a:extLst>
          </p:cNvPr>
          <p:cNvSpPr/>
          <p:nvPr/>
        </p:nvSpPr>
        <p:spPr>
          <a:xfrm>
            <a:off x="2838884" y="5069565"/>
            <a:ext cx="5827236" cy="40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우리나라의 </a:t>
            </a:r>
            <a:r>
              <a:rPr lang="en-US" altLang="ko-KR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2030 </a:t>
            </a:r>
            <a:r>
              <a:rPr lang="ko-KR" altLang="en-US" dirty="0" err="1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국가온실가스</a:t>
            </a:r>
            <a:r>
              <a:rPr lang="ko-KR" altLang="en-US" dirty="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감축목표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572E2681-4548-4AAF-953F-533772350093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487E096-690E-4FC1-A57E-6788788AEAE5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0B0A714-A1DD-4523-99FD-A32849AB808B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23AA0B5-670B-45F2-86E8-FAFF2A35092C}"/>
              </a:ext>
            </a:extLst>
          </p:cNvPr>
          <p:cNvSpPr txBox="1"/>
          <p:nvPr/>
        </p:nvSpPr>
        <p:spPr>
          <a:xfrm>
            <a:off x="59224" y="719304"/>
            <a:ext cx="6816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탄소중립을 위한 우리 나라의 노력</a:t>
            </a:r>
          </a:p>
        </p:txBody>
      </p:sp>
    </p:spTree>
    <p:extLst>
      <p:ext uri="{BB962C8B-B14F-4D97-AF65-F5344CB8AC3E}">
        <p14:creationId xmlns:p14="http://schemas.microsoft.com/office/powerpoint/2010/main" val="303149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20A2F9-0BB4-4A09-8E03-83E9B5DB4D58}"/>
              </a:ext>
            </a:extLst>
          </p:cNvPr>
          <p:cNvSpPr txBox="1"/>
          <p:nvPr/>
        </p:nvSpPr>
        <p:spPr>
          <a:xfrm>
            <a:off x="896026" y="5843338"/>
            <a:ext cx="10399945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 위기를 막기 위해 우리가 할 수 있는 일은 없을까요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073AC46-4709-41AB-B398-708C3994AF3E}"/>
              </a:ext>
            </a:extLst>
          </p:cNvPr>
          <p:cNvSpPr/>
          <p:nvPr/>
        </p:nvSpPr>
        <p:spPr>
          <a:xfrm>
            <a:off x="8831400" y="6344018"/>
            <a:ext cx="3360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https://youtu.be/cuzN5fFOsYU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6EC8DD0-7370-418A-B5A4-576D6611F81F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90577AE-B8A5-4AB4-A444-72A377EA6E39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E1340AB-4167-4EB5-9B12-8CB1FD225CAC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9BDE1A-C822-4E01-842A-F597EDDAA47E}"/>
              </a:ext>
            </a:extLst>
          </p:cNvPr>
          <p:cNvSpPr txBox="1"/>
          <p:nvPr/>
        </p:nvSpPr>
        <p:spPr>
          <a:xfrm>
            <a:off x="59223" y="846628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이런 노력에도 불구하고 기후 위기는 점점 다가오고 있습니다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2" name="온라인 미디어 1" title="기후변화 마지노선 1.5도...&amp;quot;5년 안에 뚫릴 확률 66%&amp;quot; / YTN">
            <a:hlinkClick r:id="" action="ppaction://media"/>
            <a:extLst>
              <a:ext uri="{FF2B5EF4-FFF2-40B4-BE49-F238E27FC236}">
                <a16:creationId xmlns:a16="http://schemas.microsoft.com/office/drawing/2014/main" xmlns="" id="{E1197BAE-D979-4044-91F6-1D13833B90B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53415" y="1541043"/>
            <a:ext cx="7102289" cy="42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666E20-FC73-4260-88F3-5748EFC200BB}"/>
              </a:ext>
            </a:extLst>
          </p:cNvPr>
          <p:cNvSpPr txBox="1"/>
          <p:nvPr/>
        </p:nvSpPr>
        <p:spPr>
          <a:xfrm>
            <a:off x="41022" y="510960"/>
            <a:ext cx="8332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기후와 날씨는 어떻게 다를까요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7DFA976-657E-4227-8201-9570A8732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" t="702" b="739"/>
          <a:stretch/>
        </p:blipFill>
        <p:spPr>
          <a:xfrm>
            <a:off x="2262337" y="2674026"/>
            <a:ext cx="7225993" cy="323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빨간색연필 / 색연필일러스트 / 빨간펜png : 레몬쓰 - 네이버 OGQ마켓">
            <a:extLst>
              <a:ext uri="{FF2B5EF4-FFF2-40B4-BE49-F238E27FC236}">
                <a16:creationId xmlns:a16="http://schemas.microsoft.com/office/drawing/2014/main" xmlns="" id="{D7F98548-0273-4D45-BC06-B8267DA4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1" b="89011" l="6498" r="90253">
                        <a14:foregroundMark x1="6859" y1="20879" x2="6859" y2="20879"/>
                        <a14:foregroundMark x1="40433" y1="88462" x2="40433" y2="88462"/>
                        <a14:foregroundMark x1="90253" y1="50000" x2="90253" y2="50000"/>
                        <a14:foregroundMark x1="12996" y1="13736" x2="12996" y2="13736"/>
                        <a14:foregroundMark x1="18773" y1="12088" x2="18773" y2="12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85" y="3628677"/>
            <a:ext cx="829221" cy="54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빨간색연필 / 색연필일러스트 / 빨간펜png : 레몬쓰 - 네이버 OGQ마켓">
            <a:extLst>
              <a:ext uri="{FF2B5EF4-FFF2-40B4-BE49-F238E27FC236}">
                <a16:creationId xmlns:a16="http://schemas.microsoft.com/office/drawing/2014/main" xmlns="" id="{0A7F36D4-7FB8-4600-A3C1-7F227F4B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1" b="89011" l="6498" r="90253">
                        <a14:foregroundMark x1="6859" y1="20879" x2="6859" y2="20879"/>
                        <a14:foregroundMark x1="40433" y1="88462" x2="40433" y2="88462"/>
                        <a14:foregroundMark x1="90253" y1="50000" x2="90253" y2="50000"/>
                        <a14:foregroundMark x1="12996" y1="13736" x2="12996" y2="13736"/>
                        <a14:foregroundMark x1="18773" y1="12088" x2="18773" y2="12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97" y="3920488"/>
            <a:ext cx="1293738" cy="8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빨간펜, 빨간색동그라미, 채점, 색연필, 색연필강조, 사진,이미지,일러스트,캘리그라피 - pepper83작가">
            <a:extLst>
              <a:ext uri="{FF2B5EF4-FFF2-40B4-BE49-F238E27FC236}">
                <a16:creationId xmlns:a16="http://schemas.microsoft.com/office/drawing/2014/main" xmlns="" id="{BAA490F9-72AD-46A9-A146-873E4D320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83625" r="6187" b="11159"/>
          <a:stretch/>
        </p:blipFill>
        <p:spPr bwMode="auto">
          <a:xfrm rot="21040617">
            <a:off x="3007725" y="4047670"/>
            <a:ext cx="2556637" cy="3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9385DF7-56FD-46F3-A909-5B5775C156A6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89D5486B-4564-4669-B183-3264B39F5B07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2E26047-F0C4-4A14-BF99-69A4BDC616EE}"/>
                </a:ext>
              </a:extLst>
            </p:cNvPr>
            <p:cNvSpPr txBox="1"/>
            <p:nvPr/>
          </p:nvSpPr>
          <p:spPr>
            <a:xfrm>
              <a:off x="41526" y="9526"/>
              <a:ext cx="3395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1.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뭐예요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3224F42-8AEB-4BC7-B409-5DFC21024B64}"/>
              </a:ext>
            </a:extLst>
          </p:cNvPr>
          <p:cNvSpPr/>
          <p:nvPr/>
        </p:nvSpPr>
        <p:spPr>
          <a:xfrm>
            <a:off x="183065" y="1364829"/>
            <a:ext cx="11047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22222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기후 위기에 대해 알아보기 전에 기후의 먼저 개념을 알아볼까요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r>
              <a:rPr lang="ko-KR" altLang="en-US" sz="2400" dirty="0">
                <a:solidFill>
                  <a:srgbClr val="22222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기후는 보통 </a:t>
            </a:r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이상이라는 오랜 기간 동안 특정 지역의 평균 일교차</a:t>
            </a:r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강수량 </a:t>
            </a:r>
            <a:endParaRPr lang="en-US" altLang="ko-KR" sz="24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400" dirty="0">
                <a:solidFill>
                  <a:srgbClr val="22222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등을 말합니다</a:t>
            </a:r>
            <a:r>
              <a:rPr lang="en-US" altLang="ko-KR" sz="2400" dirty="0">
                <a:solidFill>
                  <a:srgbClr val="22222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79DC93-3F09-4194-BF8D-A2E7B1FDBB38}"/>
              </a:ext>
            </a:extLst>
          </p:cNvPr>
          <p:cNvSpPr txBox="1"/>
          <p:nvPr/>
        </p:nvSpPr>
        <p:spPr>
          <a:xfrm>
            <a:off x="6239913" y="4502351"/>
            <a:ext cx="1580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ctr"/>
            <a:r>
              <a:rPr lang="ko-KR" altLang="en-US" sz="1800" dirty="0">
                <a:solidFill>
                  <a:srgbClr val="FF0000"/>
                </a:solidFill>
              </a:rPr>
              <a:t>우리나라는 온대 기후에 속해요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985ECC2-16B4-48FA-9AEF-B5D9CEAE71AF}"/>
              </a:ext>
            </a:extLst>
          </p:cNvPr>
          <p:cNvSpPr txBox="1"/>
          <p:nvPr/>
        </p:nvSpPr>
        <p:spPr>
          <a:xfrm>
            <a:off x="183065" y="6131194"/>
            <a:ext cx="992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그럼 날씨는 기후와 차이점이 있을까요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9798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D5206D0-8383-4983-9321-349704181CD2}"/>
              </a:ext>
            </a:extLst>
          </p:cNvPr>
          <p:cNvSpPr txBox="1"/>
          <p:nvPr/>
        </p:nvSpPr>
        <p:spPr>
          <a:xfrm>
            <a:off x="174356" y="5094931"/>
            <a:ext cx="11843288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기후위기를 막기 위해서는 지구온난화와의 가장 큰 원인인 온실가스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온실 가스 중에서도 가장 높은 비율을 차지하는 이산화탄소의 배출량을 줄여야 합니다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이러한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이산화탄소 배출량을 숫자로 표현한 것인 탄소발자국 입니다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CA1912C-E6C3-47D9-8AB4-BE4A03473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40" y="1882782"/>
            <a:ext cx="2660174" cy="26601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728395E-B488-4CA1-84B0-2D80444047F4}"/>
              </a:ext>
            </a:extLst>
          </p:cNvPr>
          <p:cNvSpPr txBox="1"/>
          <p:nvPr/>
        </p:nvSpPr>
        <p:spPr>
          <a:xfrm>
            <a:off x="4178469" y="2646047"/>
            <a:ext cx="7735002" cy="113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800" dirty="0"/>
              <a:t>탄소발자국 </a:t>
            </a:r>
            <a:r>
              <a:rPr lang="en-US" altLang="ko-KR" sz="2800" dirty="0"/>
              <a:t>: </a:t>
            </a:r>
            <a:r>
              <a:rPr lang="ko-KR" altLang="en-US" sz="2800" dirty="0"/>
              <a:t>인간 활동</a:t>
            </a:r>
            <a:r>
              <a:rPr lang="en-US" altLang="ko-KR" sz="2800" dirty="0"/>
              <a:t>, </a:t>
            </a:r>
            <a:r>
              <a:rPr lang="ko-KR" altLang="en-US" sz="2800" dirty="0"/>
              <a:t>사용하는 상품의</a:t>
            </a:r>
            <a:endParaRPr lang="en-US" altLang="ko-KR" sz="2800" dirty="0"/>
          </a:p>
          <a:p>
            <a:r>
              <a:rPr lang="ko-KR" altLang="en-US" sz="2800" dirty="0"/>
              <a:t>생산 소비 과정에서 발생한 이산화탄소의 총량 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79A1F66E-85CF-4B83-866F-BD60D3CD5D9F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25E01BFD-0334-46FA-A4B6-AC5FE4ECCBAB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48B03AD-F8DD-45FD-ACEA-6CD895D3458D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63C5CDC-F55D-4991-B355-7E2E5A6DDCE9}"/>
              </a:ext>
            </a:extLst>
          </p:cNvPr>
          <p:cNvSpPr txBox="1"/>
          <p:nvPr/>
        </p:nvSpPr>
        <p:spPr>
          <a:xfrm>
            <a:off x="59223" y="846628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탄소발자국 알아보기 </a:t>
            </a:r>
          </a:p>
        </p:txBody>
      </p:sp>
    </p:spTree>
    <p:extLst>
      <p:ext uri="{BB962C8B-B14F-4D97-AF65-F5344CB8AC3E}">
        <p14:creationId xmlns:p14="http://schemas.microsoft.com/office/powerpoint/2010/main" val="4165033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79A1F66E-85CF-4B83-866F-BD60D3CD5D9F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25E01BFD-0334-46FA-A4B6-AC5FE4ECCBAB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48B03AD-F8DD-45FD-ACEA-6CD895D3458D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63C5CDC-F55D-4991-B355-7E2E5A6DDCE9}"/>
              </a:ext>
            </a:extLst>
          </p:cNvPr>
          <p:cNvSpPr txBox="1"/>
          <p:nvPr/>
        </p:nvSpPr>
        <p:spPr>
          <a:xfrm>
            <a:off x="59223" y="459003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탄소발자국은 어디에서 발생할까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B10314CF-84F2-46B4-92D6-5132CE748B3C}"/>
              </a:ext>
            </a:extLst>
          </p:cNvPr>
          <p:cNvGrpSpPr/>
          <p:nvPr/>
        </p:nvGrpSpPr>
        <p:grpSpPr>
          <a:xfrm>
            <a:off x="2529051" y="1139015"/>
            <a:ext cx="7217547" cy="4579970"/>
            <a:chOff x="2077638" y="772450"/>
            <a:chExt cx="7402788" cy="516566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6109D9B1-B2C9-404F-87AA-951C8980561A}"/>
                </a:ext>
              </a:extLst>
            </p:cNvPr>
            <p:cNvGrpSpPr/>
            <p:nvPr/>
          </p:nvGrpSpPr>
          <p:grpSpPr>
            <a:xfrm>
              <a:off x="2077638" y="1061926"/>
              <a:ext cx="6989159" cy="4876190"/>
              <a:chOff x="1469167" y="1159580"/>
              <a:chExt cx="6989159" cy="48761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E5A7F21C-357F-4979-A18B-C6C389124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6872" y="1159580"/>
                <a:ext cx="4876190" cy="48761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xmlns="" id="{D4B1F684-28C5-41F2-9FE9-21B2851C1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69394">
                <a:off x="1469167" y="3988990"/>
                <a:ext cx="2019757" cy="201975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BF5CC71D-07C8-48DB-9768-62EC1A32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978292">
                <a:off x="6438569" y="1863223"/>
                <a:ext cx="2019757" cy="201975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xmlns="" id="{0AAAEF4F-93CB-41CB-9BCA-C204917BF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69394">
                <a:off x="4364768" y="2773923"/>
                <a:ext cx="2019757" cy="2019757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CC539E5B-78C2-4437-BFE4-D46989740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701" y="2994516"/>
              <a:ext cx="868967" cy="86896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02785740-450C-481C-B700-D6233802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711" y="4743331"/>
              <a:ext cx="868967" cy="86896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872188EC-FEC1-400A-B784-7EED699B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989" y="2843772"/>
              <a:ext cx="868967" cy="86896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DDBD4344-F59A-4B89-AD44-51090960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533" y="4054485"/>
              <a:ext cx="868967" cy="86896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64BEE211-C131-4049-B9A6-88C3A4407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1459" y="772450"/>
              <a:ext cx="868967" cy="868967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D7061BD3-77F7-44E4-8D44-F14E78380824}"/>
              </a:ext>
            </a:extLst>
          </p:cNvPr>
          <p:cNvSpPr/>
          <p:nvPr/>
        </p:nvSpPr>
        <p:spPr>
          <a:xfrm>
            <a:off x="2199062" y="1599579"/>
            <a:ext cx="1671070" cy="167107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28B1D489-FAE2-4379-8930-7BCE6AEF0DC2}"/>
              </a:ext>
            </a:extLst>
          </p:cNvPr>
          <p:cNvSpPr/>
          <p:nvPr/>
        </p:nvSpPr>
        <p:spPr>
          <a:xfrm>
            <a:off x="6381839" y="1073921"/>
            <a:ext cx="1671070" cy="167107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911A26BE-5233-4C46-97A4-47D49D33BAFD}"/>
              </a:ext>
            </a:extLst>
          </p:cNvPr>
          <p:cNvSpPr/>
          <p:nvPr/>
        </p:nvSpPr>
        <p:spPr>
          <a:xfrm>
            <a:off x="3890126" y="2969244"/>
            <a:ext cx="1671070" cy="167107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82D84995-E3A7-434D-A52D-B1C9B6EB2FF8}"/>
              </a:ext>
            </a:extLst>
          </p:cNvPr>
          <p:cNvSpPr/>
          <p:nvPr/>
        </p:nvSpPr>
        <p:spPr>
          <a:xfrm>
            <a:off x="9746598" y="3505299"/>
            <a:ext cx="1671070" cy="167107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3155394-7A8D-4AC4-8A70-CA3205E2AEBD}"/>
              </a:ext>
            </a:extLst>
          </p:cNvPr>
          <p:cNvSpPr txBox="1"/>
          <p:nvPr/>
        </p:nvSpPr>
        <p:spPr>
          <a:xfrm>
            <a:off x="147418" y="5305970"/>
            <a:ext cx="11915375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자동차와 같은 이동 수단을 이용할 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물건을 만드는 공장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매일 사용하는 전기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우리 생활에 필수적인 활동들 모두에서 이산화탄소가 발생하고 있습니다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구체적인 예들을 살펴볼까요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9941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5AB3A4A-A356-41C2-88E1-80B4A641CC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3" r="3711"/>
          <a:stretch/>
        </p:blipFill>
        <p:spPr>
          <a:xfrm>
            <a:off x="2199070" y="1152640"/>
            <a:ext cx="1781925" cy="445226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66D4533-B540-4952-B06B-EFF6624EF58D}"/>
              </a:ext>
            </a:extLst>
          </p:cNvPr>
          <p:cNvGrpSpPr/>
          <p:nvPr/>
        </p:nvGrpSpPr>
        <p:grpSpPr>
          <a:xfrm>
            <a:off x="5738479" y="754864"/>
            <a:ext cx="5002995" cy="5063039"/>
            <a:chOff x="6839313" y="1413951"/>
            <a:chExt cx="5002995" cy="506303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1F3C4B74-C688-42A8-B29D-410352A25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3164" l="9570" r="89844">
                          <a14:foregroundMark x1="33008" y1="92969" x2="33008" y2="92969"/>
                          <a14:foregroundMark x1="75781" y1="91016" x2="75781" y2="91016"/>
                          <a14:foregroundMark x1="73438" y1="93359" x2="73438" y2="93359"/>
                          <a14:foregroundMark x1="89844" y1="73438" x2="89844" y2="73438"/>
                          <a14:foregroundMark x1="9570" y1="73633" x2="9570" y2="73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684" y="1603517"/>
              <a:ext cx="4873473" cy="487347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CA53F22A-9986-4013-BA2E-188FD450A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50" b="89844" l="2930" r="89844">
                          <a14:foregroundMark x1="6836" y1="34766" x2="6836" y2="34766"/>
                          <a14:foregroundMark x1="36523" y1="18750" x2="36523" y2="18750"/>
                          <a14:foregroundMark x1="62500" y1="18750" x2="62500" y2="18750"/>
                          <a14:foregroundMark x1="33594" y1="6250" x2="33594" y2="6250"/>
                          <a14:foregroundMark x1="2930" y1="32227" x2="2930" y2="32227"/>
                          <a14:backgroundMark x1="39258" y1="58398" x2="39258" y2="58398"/>
                          <a14:backgroundMark x1="37695" y1="53516" x2="37695" y2="53516"/>
                          <a14:backgroundMark x1="36133" y1="50391" x2="34570" y2="62305"/>
                          <a14:backgroundMark x1="34570" y1="62305" x2="41602" y2="72461"/>
                          <a14:backgroundMark x1="41602" y1="72461" x2="68945" y2="78125"/>
                          <a14:backgroundMark x1="68945" y1="78125" x2="71680" y2="69531"/>
                          <a14:backgroundMark x1="71680" y1="69531" x2="64844" y2="56836"/>
                          <a14:backgroundMark x1="64844" y1="56836" x2="51367" y2="47461"/>
                          <a14:backgroundMark x1="51367" y1="47461" x2="44336" y2="45508"/>
                          <a14:backgroundMark x1="40039" y1="47266" x2="31836" y2="53906"/>
                          <a14:backgroundMark x1="31836" y1="53906" x2="26953" y2="62695"/>
                          <a14:backgroundMark x1="26953" y1="62695" x2="12891" y2="71875"/>
                          <a14:backgroundMark x1="12891" y1="71875" x2="15039" y2="80859"/>
                          <a14:backgroundMark x1="15039" y1="80859" x2="21484" y2="85352"/>
                          <a14:backgroundMark x1="21484" y1="85352" x2="82227" y2="90234"/>
                          <a14:backgroundMark x1="82227" y1="90234" x2="81641" y2="81641"/>
                          <a14:backgroundMark x1="81641" y1="81641" x2="78906" y2="73633"/>
                          <a14:backgroundMark x1="78906" y1="73633" x2="72070" y2="64844"/>
                          <a14:backgroundMark x1="72070" y1="64844" x2="41602" y2="47266"/>
                          <a14:backgroundMark x1="41602" y1="47266" x2="48438" y2="41016"/>
                          <a14:backgroundMark x1="48438" y1="41016" x2="56445" y2="39258"/>
                          <a14:backgroundMark x1="56445" y1="39258" x2="76563" y2="77930"/>
                          <a14:backgroundMark x1="76563" y1="77930" x2="84570" y2="75977"/>
                          <a14:backgroundMark x1="84570" y1="75977" x2="84570" y2="70703"/>
                          <a14:backgroundMark x1="53320" y1="41211" x2="43945" y2="41992"/>
                          <a14:backgroundMark x1="43945" y1="41992" x2="38477" y2="48828"/>
                          <a14:backgroundMark x1="38477" y1="48828" x2="17773" y2="60156"/>
                          <a14:backgroundMark x1="17773" y1="60156" x2="12305" y2="65430"/>
                          <a14:backgroundMark x1="12305" y1="65430" x2="11719" y2="68945"/>
                          <a14:backgroundMark x1="25391" y1="60938" x2="30859" y2="53320"/>
                          <a14:backgroundMark x1="30859" y1="53320" x2="32227" y2="44141"/>
                          <a14:backgroundMark x1="32227" y1="44141" x2="37500" y2="37891"/>
                          <a14:backgroundMark x1="37500" y1="37891" x2="49414" y2="38867"/>
                          <a14:backgroundMark x1="49414" y1="38867" x2="66016" y2="48828"/>
                          <a14:backgroundMark x1="66016" y1="48828" x2="81250" y2="70508"/>
                          <a14:backgroundMark x1="81250" y1="70508" x2="83203" y2="75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6" r="23050" b="48548"/>
            <a:stretch/>
          </p:blipFill>
          <p:spPr>
            <a:xfrm rot="899711">
              <a:off x="6839313" y="1413951"/>
              <a:ext cx="5002995" cy="303143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42436B9-C7A4-4D57-9BA2-6DBBDA15B663}"/>
              </a:ext>
            </a:extLst>
          </p:cNvPr>
          <p:cNvSpPr txBox="1"/>
          <p:nvPr/>
        </p:nvSpPr>
        <p:spPr>
          <a:xfrm>
            <a:off x="6878190" y="3091039"/>
            <a:ext cx="2790548" cy="192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생수 한 병의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탄소발자국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10.6gCO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960AA5-55BD-422F-A87D-E5DF5002FC08}"/>
              </a:ext>
            </a:extLst>
          </p:cNvPr>
          <p:cNvSpPr txBox="1"/>
          <p:nvPr/>
        </p:nvSpPr>
        <p:spPr>
          <a:xfrm>
            <a:off x="5425397" y="1920719"/>
            <a:ext cx="1756637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이산화탄소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F54EBC-AF7E-4AD8-81D9-755A86EB1EDB}"/>
              </a:ext>
            </a:extLst>
          </p:cNvPr>
          <p:cNvSpPr txBox="1"/>
          <p:nvPr/>
        </p:nvSpPr>
        <p:spPr>
          <a:xfrm>
            <a:off x="7206666" y="1256373"/>
            <a:ext cx="1756637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이산화탄소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220C9B-F2C9-4F31-9D8F-40A9944CB328}"/>
              </a:ext>
            </a:extLst>
          </p:cNvPr>
          <p:cNvSpPr txBox="1"/>
          <p:nvPr/>
        </p:nvSpPr>
        <p:spPr>
          <a:xfrm>
            <a:off x="9341049" y="1812046"/>
            <a:ext cx="1756637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이산화탄소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B2FF76A-06B4-4B7F-A8A1-01627CDCE317}"/>
              </a:ext>
            </a:extLst>
          </p:cNvPr>
          <p:cNvSpPr txBox="1"/>
          <p:nvPr/>
        </p:nvSpPr>
        <p:spPr>
          <a:xfrm rot="19954221">
            <a:off x="5412393" y="2979607"/>
            <a:ext cx="1981420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생수병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05BCF35-FF40-4F10-8617-704B361B0B85}"/>
              </a:ext>
            </a:extLst>
          </p:cNvPr>
          <p:cNvSpPr txBox="1"/>
          <p:nvPr/>
        </p:nvSpPr>
        <p:spPr>
          <a:xfrm>
            <a:off x="7195991" y="2084502"/>
            <a:ext cx="1981420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생수병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운반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C6E56A-906D-4C24-ABC0-1E2C64696401}"/>
              </a:ext>
            </a:extLst>
          </p:cNvPr>
          <p:cNvSpPr txBox="1"/>
          <p:nvPr/>
        </p:nvSpPr>
        <p:spPr>
          <a:xfrm rot="2158189">
            <a:off x="8784545" y="2698193"/>
            <a:ext cx="1981420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생수병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폐기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EDB446CF-9EE4-4B09-A3FB-D2E69ACDC9FD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44D1E1A5-BFF6-4400-ABA0-8ACA29263394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CB350302-5852-4907-8C9C-4D0AB58C4830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940D914-F20B-4D9A-9D77-C6C98F1D6394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생수병에서 발생하는 탄소발자국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4D37A65-8F7A-42BE-BC24-BB0C6588C21A}"/>
              </a:ext>
            </a:extLst>
          </p:cNvPr>
          <p:cNvSpPr txBox="1"/>
          <p:nvPr/>
        </p:nvSpPr>
        <p:spPr>
          <a:xfrm>
            <a:off x="276625" y="5711090"/>
            <a:ext cx="119153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자주 찾게 되는 생수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생수를 만들고 우리에게 오기까지 운반하고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플라스틱 생수병을 폐기하는데 까지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생수병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병에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10.6g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이산화탄소가 발생합니다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0668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66D4533-B540-4952-B06B-EFF6624EF58D}"/>
              </a:ext>
            </a:extLst>
          </p:cNvPr>
          <p:cNvGrpSpPr/>
          <p:nvPr/>
        </p:nvGrpSpPr>
        <p:grpSpPr>
          <a:xfrm>
            <a:off x="5738479" y="1183130"/>
            <a:ext cx="5002995" cy="5063039"/>
            <a:chOff x="6839313" y="1413951"/>
            <a:chExt cx="5002995" cy="506303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1F3C4B74-C688-42A8-B29D-410352A25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93164" l="9570" r="89844">
                          <a14:foregroundMark x1="33008" y1="92969" x2="33008" y2="92969"/>
                          <a14:foregroundMark x1="75781" y1="91016" x2="75781" y2="91016"/>
                          <a14:foregroundMark x1="73438" y1="93359" x2="73438" y2="93359"/>
                          <a14:foregroundMark x1="89844" y1="73438" x2="89844" y2="73438"/>
                          <a14:foregroundMark x1="9570" y1="73633" x2="9570" y2="73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684" y="1603517"/>
              <a:ext cx="4873473" cy="487347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CA53F22A-9986-4013-BA2E-188FD450A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250" b="89844" l="2930" r="89844">
                          <a14:foregroundMark x1="6836" y1="34766" x2="6836" y2="34766"/>
                          <a14:foregroundMark x1="36523" y1="18750" x2="36523" y2="18750"/>
                          <a14:foregroundMark x1="62500" y1="18750" x2="62500" y2="18750"/>
                          <a14:foregroundMark x1="33594" y1="6250" x2="33594" y2="6250"/>
                          <a14:foregroundMark x1="2930" y1="32227" x2="2930" y2="32227"/>
                          <a14:backgroundMark x1="39258" y1="58398" x2="39258" y2="58398"/>
                          <a14:backgroundMark x1="37695" y1="53516" x2="37695" y2="53516"/>
                          <a14:backgroundMark x1="36133" y1="50391" x2="34570" y2="62305"/>
                          <a14:backgroundMark x1="34570" y1="62305" x2="41602" y2="72461"/>
                          <a14:backgroundMark x1="41602" y1="72461" x2="68945" y2="78125"/>
                          <a14:backgroundMark x1="68945" y1="78125" x2="71680" y2="69531"/>
                          <a14:backgroundMark x1="71680" y1="69531" x2="64844" y2="56836"/>
                          <a14:backgroundMark x1="64844" y1="56836" x2="51367" y2="47461"/>
                          <a14:backgroundMark x1="51367" y1="47461" x2="44336" y2="45508"/>
                          <a14:backgroundMark x1="40039" y1="47266" x2="31836" y2="53906"/>
                          <a14:backgroundMark x1="31836" y1="53906" x2="26953" y2="62695"/>
                          <a14:backgroundMark x1="26953" y1="62695" x2="12891" y2="71875"/>
                          <a14:backgroundMark x1="12891" y1="71875" x2="15039" y2="80859"/>
                          <a14:backgroundMark x1="15039" y1="80859" x2="21484" y2="85352"/>
                          <a14:backgroundMark x1="21484" y1="85352" x2="82227" y2="90234"/>
                          <a14:backgroundMark x1="82227" y1="90234" x2="81641" y2="81641"/>
                          <a14:backgroundMark x1="81641" y1="81641" x2="78906" y2="73633"/>
                          <a14:backgroundMark x1="78906" y1="73633" x2="72070" y2="64844"/>
                          <a14:backgroundMark x1="72070" y1="64844" x2="41602" y2="47266"/>
                          <a14:backgroundMark x1="41602" y1="47266" x2="48438" y2="41016"/>
                          <a14:backgroundMark x1="48438" y1="41016" x2="56445" y2="39258"/>
                          <a14:backgroundMark x1="56445" y1="39258" x2="76563" y2="77930"/>
                          <a14:backgroundMark x1="76563" y1="77930" x2="84570" y2="75977"/>
                          <a14:backgroundMark x1="84570" y1="75977" x2="84570" y2="70703"/>
                          <a14:backgroundMark x1="53320" y1="41211" x2="43945" y2="41992"/>
                          <a14:backgroundMark x1="43945" y1="41992" x2="38477" y2="48828"/>
                          <a14:backgroundMark x1="38477" y1="48828" x2="17773" y2="60156"/>
                          <a14:backgroundMark x1="17773" y1="60156" x2="12305" y2="65430"/>
                          <a14:backgroundMark x1="12305" y1="65430" x2="11719" y2="68945"/>
                          <a14:backgroundMark x1="25391" y1="60938" x2="30859" y2="53320"/>
                          <a14:backgroundMark x1="30859" y1="53320" x2="32227" y2="44141"/>
                          <a14:backgroundMark x1="32227" y1="44141" x2="37500" y2="37891"/>
                          <a14:backgroundMark x1="37500" y1="37891" x2="49414" y2="38867"/>
                          <a14:backgroundMark x1="49414" y1="38867" x2="66016" y2="48828"/>
                          <a14:backgroundMark x1="66016" y1="48828" x2="81250" y2="70508"/>
                          <a14:backgroundMark x1="81250" y1="70508" x2="83203" y2="75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6" r="23050" b="48548"/>
            <a:stretch/>
          </p:blipFill>
          <p:spPr>
            <a:xfrm rot="899711">
              <a:off x="6839313" y="1413951"/>
              <a:ext cx="5002995" cy="303143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42436B9-C7A4-4D57-9BA2-6DBBDA15B663}"/>
              </a:ext>
            </a:extLst>
          </p:cNvPr>
          <p:cNvSpPr txBox="1"/>
          <p:nvPr/>
        </p:nvSpPr>
        <p:spPr>
          <a:xfrm>
            <a:off x="6765280" y="3687663"/>
            <a:ext cx="2949391" cy="199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과자 한 봉지의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탄소 발자국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250gCO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960AA5-55BD-422F-A87D-E5DF5002FC08}"/>
              </a:ext>
            </a:extLst>
          </p:cNvPr>
          <p:cNvSpPr txBox="1"/>
          <p:nvPr/>
        </p:nvSpPr>
        <p:spPr>
          <a:xfrm>
            <a:off x="5425397" y="2348985"/>
            <a:ext cx="1756637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이산화탄소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0F54EBC-AF7E-4AD8-81D9-755A86EB1EDB}"/>
              </a:ext>
            </a:extLst>
          </p:cNvPr>
          <p:cNvSpPr txBox="1"/>
          <p:nvPr/>
        </p:nvSpPr>
        <p:spPr>
          <a:xfrm>
            <a:off x="7206666" y="1684639"/>
            <a:ext cx="1756637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이산화탄소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D220C9B-F2C9-4F31-9D8F-40A9944CB328}"/>
              </a:ext>
            </a:extLst>
          </p:cNvPr>
          <p:cNvSpPr txBox="1"/>
          <p:nvPr/>
        </p:nvSpPr>
        <p:spPr>
          <a:xfrm>
            <a:off x="9341049" y="2240312"/>
            <a:ext cx="1756637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이산화탄소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B2FF76A-06B4-4B7F-A8A1-01627CDCE317}"/>
              </a:ext>
            </a:extLst>
          </p:cNvPr>
          <p:cNvSpPr txBox="1"/>
          <p:nvPr/>
        </p:nvSpPr>
        <p:spPr>
          <a:xfrm rot="19954221">
            <a:off x="5412393" y="3407873"/>
            <a:ext cx="1981420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과자 생산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05BCF35-FF40-4F10-8617-704B361B0B85}"/>
              </a:ext>
            </a:extLst>
          </p:cNvPr>
          <p:cNvSpPr txBox="1"/>
          <p:nvPr/>
        </p:nvSpPr>
        <p:spPr>
          <a:xfrm>
            <a:off x="7195991" y="2512768"/>
            <a:ext cx="1981420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과자 운반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C6E56A-906D-4C24-ABC0-1E2C64696401}"/>
              </a:ext>
            </a:extLst>
          </p:cNvPr>
          <p:cNvSpPr txBox="1"/>
          <p:nvPr/>
        </p:nvSpPr>
        <p:spPr>
          <a:xfrm rot="2158189">
            <a:off x="8769876" y="3207869"/>
            <a:ext cx="2228399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과자봉지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폐기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47649FB-2DAE-4E08-987E-7C76E2D38201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E7074052-5F76-485A-A599-6E4C48821F52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04A7BC6-5A1E-4FD8-B5E2-59B4F38ACD02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627FF78-7696-4ECE-944B-02283AF7FA1E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과자에서 발생하는 탄소발자국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D4A478F-BBFC-4978-8FFE-ED5226AD52B2}"/>
              </a:ext>
            </a:extLst>
          </p:cNvPr>
          <p:cNvSpPr txBox="1"/>
          <p:nvPr/>
        </p:nvSpPr>
        <p:spPr>
          <a:xfrm>
            <a:off x="276625" y="5711090"/>
            <a:ext cx="119153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좋아하는 과자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봉지의 탄소발자국은 생수병의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배가 넘는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250g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이산화탄소를 발생합니다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9218" name="Picture 2" descr="봉지과자 골라담기">
            <a:extLst>
              <a:ext uri="{FF2B5EF4-FFF2-40B4-BE49-F238E27FC236}">
                <a16:creationId xmlns:a16="http://schemas.microsoft.com/office/drawing/2014/main" xmlns="" id="{316EEC71-D237-4DF8-B0D0-5956655E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00" b="98000" l="2600" r="99000">
                        <a14:foregroundMark x1="7200" y1="13800" x2="54200" y2="36400"/>
                        <a14:foregroundMark x1="54200" y1="36400" x2="83400" y2="70600"/>
                        <a14:foregroundMark x1="86600" y1="72200" x2="89600" y2="59200"/>
                        <a14:foregroundMark x1="89340" y1="45200" x2="89000" y2="26800"/>
                        <a14:foregroundMark x1="89600" y1="59200" x2="89355" y2="46000"/>
                        <a14:foregroundMark x1="89000" y1="26800" x2="84600" y2="17200"/>
                        <a14:foregroundMark x1="84600" y1="17200" x2="84400" y2="17200"/>
                        <a14:foregroundMark x1="77800" y1="10000" x2="37000" y2="4200"/>
                        <a14:foregroundMark x1="37000" y1="4200" x2="18400" y2="5800"/>
                        <a14:foregroundMark x1="11800" y1="13000" x2="10200" y2="34600"/>
                        <a14:foregroundMark x1="10200" y1="34600" x2="14600" y2="71000"/>
                        <a14:foregroundMark x1="11000" y1="77200" x2="11800" y2="64600"/>
                        <a14:foregroundMark x1="11800" y1="64600" x2="3000" y2="29800"/>
                        <a14:foregroundMark x1="3000" y1="29800" x2="3600" y2="21800"/>
                        <a14:foregroundMark x1="7800" y1="13000" x2="17800" y2="10200"/>
                        <a14:foregroundMark x1="17800" y1="10200" x2="18000" y2="9600"/>
                        <a14:foregroundMark x1="5400" y1="8600" x2="2800" y2="21400"/>
                        <a14:foregroundMark x1="3706" y1="27517" x2="5200" y2="37600"/>
                        <a14:foregroundMark x1="2800" y1="21400" x2="3585" y2="26700"/>
                        <a14:foregroundMark x1="18000" y1="34400" x2="7400" y2="16600"/>
                        <a14:foregroundMark x1="7400" y1="16600" x2="16000" y2="10400"/>
                        <a14:foregroundMark x1="16000" y1="10400" x2="18600" y2="10800"/>
                        <a14:foregroundMark x1="6000" y1="7000" x2="30200" y2="11800"/>
                        <a14:foregroundMark x1="91400" y1="53600" x2="91200" y2="87400"/>
                        <a14:foregroundMark x1="95400" y1="83800" x2="93400" y2="48000"/>
                        <a14:foregroundMark x1="98200" y1="50600" x2="99000" y2="50200"/>
                        <a14:foregroundMark x1="31400" y1="94000" x2="45000" y2="92800"/>
                        <a14:foregroundMark x1="45000" y1="92800" x2="57800" y2="92800"/>
                        <a14:foregroundMark x1="57800" y1="92800" x2="58400" y2="92800"/>
                        <a14:foregroundMark x1="61600" y1="95000" x2="68000" y2="98000"/>
                        <a14:foregroundMark x1="66800" y1="66800" x2="62600" y2="37800"/>
                        <a14:foregroundMark x1="62600" y1="37800" x2="58000" y2="28400"/>
                        <a14:foregroundMark x1="78200" y1="42000" x2="45000" y2="26000"/>
                        <a14:foregroundMark x1="45000" y1="26000" x2="43600" y2="25600"/>
                        <a14:foregroundMark x1="92514" y1="44865" x2="88000" y2="44600"/>
                        <a14:foregroundMark x1="93272" y1="44910" x2="92930" y2="44890"/>
                        <a14:foregroundMark x1="72600" y1="36600" x2="66400" y2="32000"/>
                        <a14:foregroundMark x1="82800" y1="43200" x2="75200" y2="32800"/>
                        <a14:foregroundMark x1="75200" y1="32800" x2="71400" y2="30800"/>
                        <a14:foregroundMark x1="23600" y1="32600" x2="38000" y2="39400"/>
                        <a14:foregroundMark x1="3600" y1="7000" x2="3000" y2="13600"/>
                        <a14:foregroundMark x1="6800" y1="6000" x2="12000" y2="6200"/>
                        <a14:foregroundMark x1="88748" y1="45939" x2="83600" y2="45800"/>
                        <a14:backgroundMark x1="93600" y1="45400" x2="93600" y2="45400"/>
                        <a14:backgroundMark x1="93200" y1="45000" x2="95000" y2="45600"/>
                        <a14:backgroundMark x1="93000" y1="45200" x2="93000" y2="46000"/>
                        <a14:backgroundMark x1="93000" y1="45000" x2="92600" y2="45000"/>
                        <a14:backgroundMark x1="99800" y1="50800" x2="99800" y2="52000"/>
                        <a14:backgroundMark x1="2400" y1="23000" x2="2200" y2="12800"/>
                        <a14:backgroundMark x1="2200" y1="12800" x2="1400" y2="1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99" y="1539414"/>
            <a:ext cx="3942144" cy="3942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140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40489FA-53C4-4B77-B817-61F3C6C4611A}"/>
              </a:ext>
            </a:extLst>
          </p:cNvPr>
          <p:cNvGrpSpPr/>
          <p:nvPr/>
        </p:nvGrpSpPr>
        <p:grpSpPr>
          <a:xfrm>
            <a:off x="1070329" y="2026535"/>
            <a:ext cx="2955124" cy="3759998"/>
            <a:chOff x="1105840" y="2476870"/>
            <a:chExt cx="2955124" cy="37599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A28B8B73-6F01-4E3B-93E0-1B028357F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22598" r="7174" b="17768"/>
            <a:stretch/>
          </p:blipFill>
          <p:spPr>
            <a:xfrm>
              <a:off x="1105840" y="2476870"/>
              <a:ext cx="2955124" cy="26020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18A6593-1A05-4218-9D99-4F4D906A6678}"/>
                </a:ext>
              </a:extLst>
            </p:cNvPr>
            <p:cNvSpPr txBox="1"/>
            <p:nvPr/>
          </p:nvSpPr>
          <p:spPr>
            <a:xfrm>
              <a:off x="1105841" y="5251983"/>
              <a:ext cx="295512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solidFill>
                    <a:srgbClr val="2C303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두루마리 휴지 </a:t>
              </a:r>
              <a:endPara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283gco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B5362E68-1AA3-4F48-8F1D-0187C7F45381}"/>
              </a:ext>
            </a:extLst>
          </p:cNvPr>
          <p:cNvGrpSpPr/>
          <p:nvPr/>
        </p:nvGrpSpPr>
        <p:grpSpPr>
          <a:xfrm>
            <a:off x="4787742" y="2106624"/>
            <a:ext cx="2955123" cy="3599820"/>
            <a:chOff x="4704032" y="2643808"/>
            <a:chExt cx="2955123" cy="35998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60343AEE-38B8-4475-8D57-DEB5E62A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023" y="2643808"/>
              <a:ext cx="2083141" cy="24350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46CDDFE-4694-47D9-B37F-33D3B9FA6E50}"/>
                </a:ext>
              </a:extLst>
            </p:cNvPr>
            <p:cNvSpPr txBox="1"/>
            <p:nvPr/>
          </p:nvSpPr>
          <p:spPr>
            <a:xfrm>
              <a:off x="4704032" y="5258743"/>
              <a:ext cx="295512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solidFill>
                    <a:srgbClr val="2C303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종이컵 </a:t>
              </a:r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</a:t>
              </a:r>
              <a:endPara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28gco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0EC618F1-7D2D-4FE1-98DB-34D53F1838F0}"/>
              </a:ext>
            </a:extLst>
          </p:cNvPr>
          <p:cNvGrpSpPr/>
          <p:nvPr/>
        </p:nvGrpSpPr>
        <p:grpSpPr>
          <a:xfrm>
            <a:off x="8505154" y="1490870"/>
            <a:ext cx="2955123" cy="4831328"/>
            <a:chOff x="8540665" y="1490870"/>
            <a:chExt cx="2955123" cy="483132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1BCC2A21-63CE-40C8-8EC9-E376310C2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8585" y="1490870"/>
              <a:ext cx="1959282" cy="384644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88908D7-DC02-41EA-BE75-428FD33AC362}"/>
                </a:ext>
              </a:extLst>
            </p:cNvPr>
            <p:cNvSpPr txBox="1"/>
            <p:nvPr/>
          </p:nvSpPr>
          <p:spPr>
            <a:xfrm>
              <a:off x="8540665" y="5337313"/>
              <a:ext cx="295512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solidFill>
                    <a:srgbClr val="2C303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휴대폰 한 달 사용</a:t>
              </a:r>
              <a:endPara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9330gco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138EBEA2-274A-412C-B4AB-841134C44A1E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AF28991D-55DC-4797-9909-070F7495A4FE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D73454B-DF3A-4FD7-B9F3-F718FE40B0A1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6BE2DCD-302D-4B36-AE9F-214B6D33BCBE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물건에서의 탄소발자국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C15A23A-9E2F-4D3B-B028-221DDEEDF66D}"/>
              </a:ext>
            </a:extLst>
          </p:cNvPr>
          <p:cNvSpPr txBox="1"/>
          <p:nvPr/>
        </p:nvSpPr>
        <p:spPr>
          <a:xfrm>
            <a:off x="276625" y="6168285"/>
            <a:ext cx="8131879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사용하는 모든 물건에 탄소발자국이 있습니다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1A1E68BB-9548-4C9D-9808-0851049581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9394">
            <a:off x="578548" y="3121796"/>
            <a:ext cx="1790752" cy="19692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D4D5302D-615E-48D6-B2F4-ACFF481577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28" y="2785559"/>
            <a:ext cx="847223" cy="7704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AFCE209-2FE3-4AD6-83B8-EEFFFC0D08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9394">
            <a:off x="4595762" y="2896572"/>
            <a:ext cx="1790752" cy="19692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867264C-DE03-47F6-ABE5-B6A7FB3919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42" y="2560335"/>
            <a:ext cx="847223" cy="7704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667EC23-2126-44CA-B926-30238B241B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9394">
            <a:off x="8432125" y="3107381"/>
            <a:ext cx="1790752" cy="19692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A79B156E-5B9A-46D0-87F7-C0D7955F2D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005" y="2771144"/>
            <a:ext cx="847223" cy="77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99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48C93F-F34B-4975-B7ED-15397F43EAAB}"/>
              </a:ext>
            </a:extLst>
          </p:cNvPr>
          <p:cNvSpPr txBox="1"/>
          <p:nvPr/>
        </p:nvSpPr>
        <p:spPr>
          <a:xfrm>
            <a:off x="384312" y="5142408"/>
            <a:ext cx="11423377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우리가 집에서 사용하는 전기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수도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난방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 이산화탄소를 발생시킵니다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얼마만큼 이산화탄소를 발생시키는지 알아보기 위해 탄소발자국 계산기 사이트를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이용할 수 있습니다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FFB7975B-E586-468C-959E-41EEF2A3887F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FDED37C-3431-44FD-A392-4601CD3BFAD0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B4CCA7E-5FA1-488F-AB9D-E9510E726E27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08F5B4D-A523-43D3-9727-4422C8BE0389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가정에서 발생 시키는 탄소발자국 알아보기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C0BD921D-25DE-43F7-8FAF-2EFFDBD2D5BF}"/>
              </a:ext>
            </a:extLst>
          </p:cNvPr>
          <p:cNvGrpSpPr/>
          <p:nvPr/>
        </p:nvGrpSpPr>
        <p:grpSpPr>
          <a:xfrm>
            <a:off x="993910" y="1579954"/>
            <a:ext cx="3210342" cy="3116096"/>
            <a:chOff x="993910" y="1579954"/>
            <a:chExt cx="3210342" cy="3116096"/>
          </a:xfrm>
        </p:grpSpPr>
        <p:pic>
          <p:nvPicPr>
            <p:cNvPr id="19458" name="Picture 2" descr="관리비 고지서 일러스트 ai 다운로드 download Administrative bill vector - Urbanbrush">
              <a:extLst>
                <a:ext uri="{FF2B5EF4-FFF2-40B4-BE49-F238E27FC236}">
                  <a16:creationId xmlns:a16="http://schemas.microsoft.com/office/drawing/2014/main" xmlns="" id="{C30E5242-8C39-4697-B7F2-2F66EC25BF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54" b="87782" l="9999" r="899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6" t="20579" r="17462" b="20146"/>
            <a:stretch/>
          </p:blipFill>
          <p:spPr bwMode="auto">
            <a:xfrm>
              <a:off x="993910" y="1579954"/>
              <a:ext cx="3210342" cy="2879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80ECABC7-1E2C-4DCC-B456-20D796846CFC}"/>
                </a:ext>
              </a:extLst>
            </p:cNvPr>
            <p:cNvSpPr/>
            <p:nvPr/>
          </p:nvSpPr>
          <p:spPr>
            <a:xfrm>
              <a:off x="993910" y="4295940"/>
              <a:ext cx="321034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관리비 영수증</a:t>
              </a:r>
              <a:endPara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FC22D58-C9DB-48E5-9F29-44E81B861306}"/>
              </a:ext>
            </a:extLst>
          </p:cNvPr>
          <p:cNvGrpSpPr/>
          <p:nvPr/>
        </p:nvGrpSpPr>
        <p:grpSpPr>
          <a:xfrm>
            <a:off x="5055714" y="1358437"/>
            <a:ext cx="5864071" cy="3737723"/>
            <a:chOff x="5055714" y="1358437"/>
            <a:chExt cx="5864071" cy="373772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BB3CCFD3-75F3-4094-92D9-69FE5DAF2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5714" y="1358437"/>
              <a:ext cx="5864071" cy="329832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D282BC22-3B17-4CAF-896D-D28AB74E71CF}"/>
                </a:ext>
              </a:extLst>
            </p:cNvPr>
            <p:cNvSpPr/>
            <p:nvPr/>
          </p:nvSpPr>
          <p:spPr>
            <a:xfrm>
              <a:off x="6154808" y="4696050"/>
              <a:ext cx="36658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탄소발자국 계산기 사이트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821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48C93F-F34B-4975-B7ED-15397F43EAAB}"/>
              </a:ext>
            </a:extLst>
          </p:cNvPr>
          <p:cNvSpPr txBox="1"/>
          <p:nvPr/>
        </p:nvSpPr>
        <p:spPr>
          <a:xfrm>
            <a:off x="287046" y="1302661"/>
            <a:ext cx="8697928" cy="225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 가구당 이산화탄소 발생량을 구해 봅시다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 평균 전기 사용량 및 요금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310 kWh / 66,590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</a:p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 평균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가스 사용량 및 요금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2000MJ / 39,830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endParaRPr lang="en-US" altLang="ko-KR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 평균 수도 사용량 및 요금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610L  / 24,143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91576EE-B706-48EB-B50A-D5FC9A7B6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0" t="15547" r="15042" b="14455"/>
          <a:stretch/>
        </p:blipFill>
        <p:spPr>
          <a:xfrm>
            <a:off x="9203728" y="1254311"/>
            <a:ext cx="2359379" cy="23678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4969FA6-E43E-418A-A083-1B102B952A1C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4F5ADBCA-3028-41BA-91E6-CDC2F4AD6793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BC5A847-F817-468B-88FD-B5C5B642BBFC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19423B-8ECE-4517-9A8E-C44C22110073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가정에서 발생 시키는 탄소발자국 알아보기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E69615D-71DB-44DE-822F-A6F6DEABA7A7}"/>
              </a:ext>
            </a:extLst>
          </p:cNvPr>
          <p:cNvSpPr txBox="1"/>
          <p:nvPr/>
        </p:nvSpPr>
        <p:spPr>
          <a:xfrm>
            <a:off x="89040" y="4928323"/>
            <a:ext cx="11967125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위의 내용은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 가족 기준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 평균 전기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수도 사용량 입니다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스마트기기로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QR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코드에 접속하여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달 평균 가정에서 발생시키는 이산화탄소 배출량은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정도가 될지 계산해 봅시다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3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4969FA6-E43E-418A-A083-1B102B952A1C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4F5ADBCA-3028-41BA-91E6-CDC2F4AD6793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BC5A847-F817-468B-88FD-B5C5B642BBFC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19423B-8ECE-4517-9A8E-C44C22110073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43EDF3-7B11-4082-81EA-7F035427A6FB}"/>
              </a:ext>
            </a:extLst>
          </p:cNvPr>
          <p:cNvSpPr txBox="1"/>
          <p:nvPr/>
        </p:nvSpPr>
        <p:spPr>
          <a:xfrm>
            <a:off x="59224" y="1218399"/>
            <a:ext cx="9661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친환경 인증마크가 있는 제품을 구입해요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130F573-5CF7-448D-B544-BF860FDA75F3}"/>
              </a:ext>
            </a:extLst>
          </p:cNvPr>
          <p:cNvSpPr txBox="1"/>
          <p:nvPr/>
        </p:nvSpPr>
        <p:spPr>
          <a:xfrm>
            <a:off x="157495" y="5218257"/>
            <a:ext cx="11877010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환경부에서는 환경표지 제도를 통해 생산</a:t>
            </a:r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소비</a:t>
            </a:r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폐기에 걸친 전 과정에서 다른 제품들에 비해 </a:t>
            </a:r>
            <a:endParaRPr lang="en-US" altLang="ko-KR" sz="24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환경오염을 적게 일으키거나 자원을 절약할 수 있는 제품을 대상으로 인증마크를 부여합니다</a:t>
            </a:r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같은 제품이라면 친환경 인증마크가 있는 제품을 구입하는 것이 좋겠죠</a:t>
            </a:r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Picture 2" descr="친환경 인증, 알고 보면 다 달라요 - 정책뉴스 | 뉴스 | 대한민국 정책브리핑">
            <a:extLst>
              <a:ext uri="{FF2B5EF4-FFF2-40B4-BE49-F238E27FC236}">
                <a16:creationId xmlns:a16="http://schemas.microsoft.com/office/drawing/2014/main" xmlns="" id="{A02F12F1-612C-4B57-8DC2-3D26D545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597" y="1900990"/>
            <a:ext cx="4198895" cy="3153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D680EDED-2C0F-4FDF-B814-38F5BA09BEB9}"/>
              </a:ext>
            </a:extLst>
          </p:cNvPr>
          <p:cNvSpPr/>
          <p:nvPr/>
        </p:nvSpPr>
        <p:spPr>
          <a:xfrm>
            <a:off x="352816" y="2074906"/>
            <a:ext cx="6537960" cy="2806005"/>
          </a:xfrm>
          <a:prstGeom prst="roundRect">
            <a:avLst>
              <a:gd name="adj" fmla="val 10861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880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4969FA6-E43E-418A-A083-1B102B952A1C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4F5ADBCA-3028-41BA-91E6-CDC2F4AD6793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BC5A847-F817-468B-88FD-B5C5B642BBFC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19423B-8ECE-4517-9A8E-C44C22110073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43EDF3-7B11-4082-81EA-7F035427A6FB}"/>
              </a:ext>
            </a:extLst>
          </p:cNvPr>
          <p:cNvSpPr txBox="1"/>
          <p:nvPr/>
        </p:nvSpPr>
        <p:spPr>
          <a:xfrm>
            <a:off x="59224" y="1218399"/>
            <a:ext cx="9661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일회용품 사용을 줄이고 </a:t>
            </a:r>
            <a:r>
              <a:rPr lang="ko-KR" altLang="en-US" sz="32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다회용품을</a:t>
            </a:r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이용합니다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Picture 8" descr="용기내챌린지용기내세요, 지구가 좋아하도록 – 쇠부리토크">
            <a:extLst>
              <a:ext uri="{FF2B5EF4-FFF2-40B4-BE49-F238E27FC236}">
                <a16:creationId xmlns:a16="http://schemas.microsoft.com/office/drawing/2014/main" xmlns="" id="{772C36D1-7742-4515-9FA9-49AA0B417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49" y="2020834"/>
            <a:ext cx="4446085" cy="2969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옷장 속 에코백, 취지에 맞게 사용하고 있나요?">
            <a:extLst>
              <a:ext uri="{FF2B5EF4-FFF2-40B4-BE49-F238E27FC236}">
                <a16:creationId xmlns:a16="http://schemas.microsoft.com/office/drawing/2014/main" xmlns="" id="{7FB54DB2-28AC-4F93-BA26-9CB7C0FC6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575" y="2020834"/>
            <a:ext cx="5016190" cy="2969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130F573-5CF7-448D-B544-BF860FDA75F3}"/>
              </a:ext>
            </a:extLst>
          </p:cNvPr>
          <p:cNvSpPr txBox="1"/>
          <p:nvPr/>
        </p:nvSpPr>
        <p:spPr>
          <a:xfrm>
            <a:off x="208311" y="5218257"/>
            <a:ext cx="11755090" cy="146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종이컵 보다는 텀블러</a:t>
            </a:r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비닐봉지보다는 에코백을 활용하면 탄소발자국을 줄일 수 있습니다</a:t>
            </a:r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그런데 이런 의문이 들지 않나요</a:t>
            </a:r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 </a:t>
            </a:r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종이컵 만드는 것보다 텀블러를 만드는데 더 많은 탄소가</a:t>
            </a:r>
            <a:endParaRPr lang="en-US" altLang="ko-KR" sz="24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발생할 꺼 같은데</a:t>
            </a:r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3229600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4969FA6-E43E-418A-A083-1B102B952A1C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4F5ADBCA-3028-41BA-91E6-CDC2F4AD6793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BC5A847-F817-468B-88FD-B5C5B642BBFC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19423B-8ECE-4517-9A8E-C44C22110073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43EDF3-7B11-4082-81EA-7F035427A6FB}"/>
              </a:ext>
            </a:extLst>
          </p:cNvPr>
          <p:cNvSpPr txBox="1"/>
          <p:nvPr/>
        </p:nvSpPr>
        <p:spPr>
          <a:xfrm>
            <a:off x="59224" y="1218399"/>
            <a:ext cx="9154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텀블러가 더 많은 탄소발자국을 만들지 않나요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?!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130F573-5CF7-448D-B544-BF860FDA75F3}"/>
              </a:ext>
            </a:extLst>
          </p:cNvPr>
          <p:cNvSpPr txBox="1"/>
          <p:nvPr/>
        </p:nvSpPr>
        <p:spPr>
          <a:xfrm>
            <a:off x="1407176" y="6024137"/>
            <a:ext cx="9377649" cy="57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800" spc="-15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다회용품은</a:t>
            </a:r>
            <a:r>
              <a:rPr lang="ko-KR" altLang="en-US" sz="2800" spc="-15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꾸준하게 계속해서 사용하는 것이 중요합니다</a:t>
            </a:r>
            <a:r>
              <a:rPr lang="en-US" altLang="ko-KR" sz="2800" spc="-15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04630DF-DDAD-4B40-A75A-FAEC94A77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66" y="1987058"/>
            <a:ext cx="4724193" cy="38488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E198BF5-16EB-4236-AA17-C6D35195058D}"/>
              </a:ext>
            </a:extLst>
          </p:cNvPr>
          <p:cNvSpPr txBox="1"/>
          <p:nvPr/>
        </p:nvSpPr>
        <p:spPr>
          <a:xfrm>
            <a:off x="5142018" y="1987058"/>
            <a:ext cx="6973782" cy="386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반은 맞고 반은 틀린 내용입니다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텀블러 이산화탄소 발생량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671gco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회용 종이컵 이산화탄소 발생량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28gco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회용 플라스틱 컵 이산화탄소 발생량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52gco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이지만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pPr algn="dist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텀블러를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13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 이상 사용하면 일회용 플라스틱 컵 보다 친환경적이고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번 이상 사용하면 일회용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보다 친환경적 입니다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453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D23FF51-BFC7-4637-93AD-CEFF43EF7A7C}"/>
              </a:ext>
            </a:extLst>
          </p:cNvPr>
          <p:cNvSpPr/>
          <p:nvPr/>
        </p:nvSpPr>
        <p:spPr>
          <a:xfrm>
            <a:off x="484818" y="1287868"/>
            <a:ext cx="1141895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374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날씨는 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짧은 시간 </a:t>
            </a:r>
            <a:r>
              <a:rPr lang="ko-KR" altLang="en-US" sz="2400" dirty="0">
                <a:solidFill>
                  <a:srgbClr val="374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동안 발생하는 대기 상태의 변화로 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하루 동안의 온도</a:t>
            </a:r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강수량</a:t>
            </a:r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풍속</a:t>
            </a:r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구름의 상태 </a:t>
            </a:r>
            <a:r>
              <a:rPr lang="ko-KR" altLang="en-US" sz="2400" dirty="0">
                <a:solidFill>
                  <a:srgbClr val="374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등을 나타냅니다</a:t>
            </a:r>
            <a:r>
              <a:rPr lang="en-US" altLang="ko-KR" sz="2400" dirty="0">
                <a:solidFill>
                  <a:srgbClr val="374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B36846E-4EDE-483E-B0D3-861CD26C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75" y="2739677"/>
            <a:ext cx="3970539" cy="2441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FF4F7AE-F212-4BC7-8A1C-E8D94FBBC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5" r="2572" b="1383"/>
          <a:stretch/>
        </p:blipFill>
        <p:spPr>
          <a:xfrm>
            <a:off x="6507991" y="2052935"/>
            <a:ext cx="2590538" cy="3814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77BA1BE-9CA0-44C8-9768-B39F40C30087}"/>
              </a:ext>
            </a:extLst>
          </p:cNvPr>
          <p:cNvSpPr txBox="1"/>
          <p:nvPr/>
        </p:nvSpPr>
        <p:spPr>
          <a:xfrm>
            <a:off x="209700" y="510960"/>
            <a:ext cx="8332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기후와 날씨는 어떻게 다를까요</a:t>
            </a:r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705979C3-3F31-4859-BA33-0C75DD892476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CD4573F-C55A-498D-A362-0EDD519C495C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45EB5B0-C814-4CDA-8771-603C6C4B95FC}"/>
                </a:ext>
              </a:extLst>
            </p:cNvPr>
            <p:cNvSpPr txBox="1"/>
            <p:nvPr/>
          </p:nvSpPr>
          <p:spPr>
            <a:xfrm>
              <a:off x="41526" y="9526"/>
              <a:ext cx="3395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1.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뭐예요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BCF9331-49E3-422B-9E48-6DA7F599785D}"/>
              </a:ext>
            </a:extLst>
          </p:cNvPr>
          <p:cNvSpPr/>
          <p:nvPr/>
        </p:nvSpPr>
        <p:spPr>
          <a:xfrm>
            <a:off x="386524" y="6094663"/>
            <a:ext cx="11418951" cy="50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374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기후와 날씨의 차이점을 알 것 같나요</a:t>
            </a:r>
            <a:r>
              <a:rPr lang="en-US" altLang="ko-KR" sz="2400" dirty="0">
                <a:solidFill>
                  <a:srgbClr val="374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 </a:t>
            </a:r>
            <a:r>
              <a:rPr lang="ko-KR" altLang="en-US" sz="2400" dirty="0">
                <a:solidFill>
                  <a:srgbClr val="374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조금 더 자세한 설명을 들어 봅시다</a:t>
            </a:r>
            <a:r>
              <a:rPr lang="en-US" altLang="ko-KR" sz="2400" dirty="0">
                <a:solidFill>
                  <a:srgbClr val="374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2828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4969FA6-E43E-418A-A083-1B102B952A1C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4F5ADBCA-3028-41BA-91E6-CDC2F4AD6793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BC5A847-F817-468B-88FD-B5C5B642BBFC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919423B-8ECE-4517-9A8E-C44C22110073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43EDF3-7B11-4082-81EA-7F035427A6FB}"/>
              </a:ext>
            </a:extLst>
          </p:cNvPr>
          <p:cNvSpPr txBox="1"/>
          <p:nvPr/>
        </p:nvSpPr>
        <p:spPr>
          <a:xfrm>
            <a:off x="59224" y="1128948"/>
            <a:ext cx="821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 필요한 옷 소비를 줄여요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6C5BAB4-93D1-43BE-90A5-0A58356C6027}"/>
              </a:ext>
            </a:extLst>
          </p:cNvPr>
          <p:cNvGrpSpPr/>
          <p:nvPr/>
        </p:nvGrpSpPr>
        <p:grpSpPr>
          <a:xfrm>
            <a:off x="949299" y="1884675"/>
            <a:ext cx="10293402" cy="2910087"/>
            <a:chOff x="1072422" y="1854195"/>
            <a:chExt cx="10293402" cy="291008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1C62770A-9E99-4407-BE4B-469957FCE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422" y="1854195"/>
              <a:ext cx="4317903" cy="291008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536950E5-2986-4B4F-AE0D-0DAB113C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323" y="1879738"/>
              <a:ext cx="4288501" cy="285900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3A88C90-9024-40E0-8DD8-8EC2AAA6577F}"/>
              </a:ext>
            </a:extLst>
          </p:cNvPr>
          <p:cNvSpPr txBox="1"/>
          <p:nvPr/>
        </p:nvSpPr>
        <p:spPr>
          <a:xfrm>
            <a:off x="132110" y="4898217"/>
            <a:ext cx="119836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ko-KR" altLang="en-US" sz="2400" spc="-1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패스트</a:t>
            </a:r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패션의 발달로 옷을 자주 사고  이전의 옷들은 옷장에 보관되어 있다가 쓰레기로 버려</a:t>
            </a:r>
            <a:endParaRPr lang="en-US" altLang="ko-KR" sz="24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지는 일들이 많습니다</a:t>
            </a:r>
            <a:r>
              <a:rPr lang="en-US" altLang="ko-KR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2400" spc="-1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spc="-1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A4B416-531A-4248-86E9-385AEE258CD9}"/>
              </a:ext>
            </a:extLst>
          </p:cNvPr>
          <p:cNvSpPr txBox="1"/>
          <p:nvPr/>
        </p:nvSpPr>
        <p:spPr>
          <a:xfrm>
            <a:off x="1939525" y="6216691"/>
            <a:ext cx="10151270" cy="43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r"/>
            <a:r>
              <a:rPr lang="en-US" altLang="ko-KR" sz="2000" dirty="0"/>
              <a:t>* </a:t>
            </a:r>
            <a:r>
              <a:rPr lang="ko-KR" altLang="en-US" sz="2000" dirty="0" err="1"/>
              <a:t>패스트</a:t>
            </a:r>
            <a:r>
              <a:rPr lang="ko-KR" altLang="en-US" sz="2000" dirty="0"/>
              <a:t> 패션 </a:t>
            </a:r>
            <a:r>
              <a:rPr lang="en-US" altLang="ko-KR" sz="2000" dirty="0"/>
              <a:t>: </a:t>
            </a:r>
            <a:r>
              <a:rPr lang="ko-KR" altLang="en-US" sz="2000" dirty="0"/>
              <a:t>최신 유행을 따라 빠르게 만들고 빠르게</a:t>
            </a:r>
            <a:r>
              <a:rPr lang="en-US" altLang="ko-KR" sz="2000" dirty="0"/>
              <a:t> </a:t>
            </a:r>
            <a:r>
              <a:rPr lang="ko-KR" altLang="en-US" sz="2000" dirty="0"/>
              <a:t>소비되는 현상 </a:t>
            </a:r>
          </a:p>
        </p:txBody>
      </p:sp>
    </p:spTree>
    <p:extLst>
      <p:ext uri="{BB962C8B-B14F-4D97-AF65-F5344CB8AC3E}">
        <p14:creationId xmlns:p14="http://schemas.microsoft.com/office/powerpoint/2010/main" val="1255061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6BD3CB4-9A67-4608-ADFD-E30DB01B5036}"/>
              </a:ext>
            </a:extLst>
          </p:cNvPr>
          <p:cNvGrpSpPr/>
          <p:nvPr/>
        </p:nvGrpSpPr>
        <p:grpSpPr>
          <a:xfrm>
            <a:off x="869979" y="1375941"/>
            <a:ext cx="10452040" cy="3280052"/>
            <a:chOff x="924646" y="1862083"/>
            <a:chExt cx="10452040" cy="32800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34A53973-E2F8-4A5E-BE6C-057B25436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46" y="2623927"/>
              <a:ext cx="2398339" cy="239833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AE144B33-CA91-4979-8167-E0FBF230A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935" y="2342167"/>
              <a:ext cx="2799968" cy="279996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CF5F0BD9-1C32-4B96-8393-06EC225DE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852" y="1862083"/>
              <a:ext cx="3133834" cy="3133834"/>
            </a:xfrm>
            <a:prstGeom prst="rect">
              <a:avLst/>
            </a:prstGeom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xmlns="" id="{7FCA7CB0-B7E2-40EF-8D41-E55BCF2F3519}"/>
                </a:ext>
              </a:extLst>
            </p:cNvPr>
            <p:cNvSpPr/>
            <p:nvPr/>
          </p:nvSpPr>
          <p:spPr>
            <a:xfrm>
              <a:off x="3361036" y="3640238"/>
              <a:ext cx="983848" cy="47456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xmlns="" id="{C77EBFB6-2CE2-4D84-815F-447001D7611F}"/>
                </a:ext>
              </a:extLst>
            </p:cNvPr>
            <p:cNvSpPr/>
            <p:nvPr/>
          </p:nvSpPr>
          <p:spPr>
            <a:xfrm>
              <a:off x="7220954" y="3742151"/>
              <a:ext cx="983848" cy="47456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38A072A-AF5C-4FA9-98C5-FA27EBBE5904}"/>
              </a:ext>
            </a:extLst>
          </p:cNvPr>
          <p:cNvSpPr txBox="1"/>
          <p:nvPr/>
        </p:nvSpPr>
        <p:spPr>
          <a:xfrm>
            <a:off x="631030" y="5778569"/>
            <a:ext cx="11114656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l"/>
            <a:r>
              <a:rPr lang="ko-KR" altLang="en-US" sz="2400" dirty="0"/>
              <a:t>의류와 신발산업이 배출하는 온실가스 연간 </a:t>
            </a:r>
            <a:r>
              <a:rPr lang="en-US" altLang="ko-KR" sz="2400" dirty="0"/>
              <a:t>40</a:t>
            </a:r>
            <a:r>
              <a:rPr lang="ko-KR" altLang="en-US" sz="2400" dirty="0"/>
              <a:t>억 톤 전 세계 배출량의 </a:t>
            </a:r>
            <a:r>
              <a:rPr lang="en-US" altLang="ko-KR" sz="2400" dirty="0"/>
              <a:t>10% </a:t>
            </a:r>
            <a:r>
              <a:rPr lang="ko-KR" altLang="en-US" sz="2400" dirty="0"/>
              <a:t>차지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0643C06A-62CE-4462-BA53-7E48190EE8EB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83DB4B1-78E5-4554-97E4-FAE929D3CB97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7E6B65D-9858-4522-B75E-55B409F3178F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84AA69F-3F49-48C4-8B2A-139493719D7B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457B24B-CB50-4AC5-B671-EF60BF467FB8}"/>
              </a:ext>
            </a:extLst>
          </p:cNvPr>
          <p:cNvSpPr txBox="1"/>
          <p:nvPr/>
        </p:nvSpPr>
        <p:spPr>
          <a:xfrm>
            <a:off x="59224" y="1128948"/>
            <a:ext cx="821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 필요한 옷 소비를 줄여요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D19B790-4512-4395-BCC2-D38662A73BD5}"/>
              </a:ext>
            </a:extLst>
          </p:cNvPr>
          <p:cNvSpPr txBox="1"/>
          <p:nvPr/>
        </p:nvSpPr>
        <p:spPr>
          <a:xfrm>
            <a:off x="631030" y="5185847"/>
            <a:ext cx="6733155" cy="50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l"/>
            <a:r>
              <a:rPr lang="ko-KR" altLang="en-US" sz="2400" dirty="0"/>
              <a:t>티셔츠 </a:t>
            </a:r>
            <a:r>
              <a:rPr lang="en-US" altLang="ko-KR" sz="2400" dirty="0"/>
              <a:t>1</a:t>
            </a:r>
            <a:r>
              <a:rPr lang="ko-KR" altLang="en-US" sz="2400" dirty="0"/>
              <a:t>장 생산 시 최대 </a:t>
            </a:r>
            <a:r>
              <a:rPr lang="en-US" altLang="ko-KR" sz="2400" dirty="0"/>
              <a:t>2700L </a:t>
            </a:r>
            <a:r>
              <a:rPr lang="ko-KR" altLang="en-US" sz="2400" dirty="0"/>
              <a:t>물 사용</a:t>
            </a:r>
          </a:p>
        </p:txBody>
      </p:sp>
    </p:spTree>
    <p:extLst>
      <p:ext uri="{BB962C8B-B14F-4D97-AF65-F5344CB8AC3E}">
        <p14:creationId xmlns:p14="http://schemas.microsoft.com/office/powerpoint/2010/main" val="519623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38A072A-AF5C-4FA9-98C5-FA27EBBE5904}"/>
              </a:ext>
            </a:extLst>
          </p:cNvPr>
          <p:cNvSpPr txBox="1"/>
          <p:nvPr/>
        </p:nvSpPr>
        <p:spPr>
          <a:xfrm>
            <a:off x="243839" y="4729415"/>
            <a:ext cx="5360234" cy="47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l"/>
            <a:r>
              <a:rPr lang="ko-KR" altLang="en-US" sz="2200" dirty="0"/>
              <a:t>일일 </a:t>
            </a:r>
            <a:r>
              <a:rPr lang="en-US" altLang="ko-KR" sz="2200" dirty="0"/>
              <a:t>1</a:t>
            </a:r>
            <a:r>
              <a:rPr lang="ko-KR" altLang="en-US" sz="2200" dirty="0"/>
              <a:t>만</a:t>
            </a:r>
            <a:r>
              <a:rPr lang="en-US" altLang="ko-KR" sz="2200" dirty="0"/>
              <a:t>5000</a:t>
            </a:r>
            <a:r>
              <a:rPr lang="ko-KR" altLang="en-US" sz="2200" dirty="0"/>
              <a:t>톤의 음식물 쓰레기 발생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0643C06A-62CE-4462-BA53-7E48190EE8EB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83DB4B1-78E5-4554-97E4-FAE929D3CB97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7E6B65D-9858-4522-B75E-55B409F3178F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84AA69F-3F49-48C4-8B2A-139493719D7B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457B24B-CB50-4AC5-B671-EF60BF467FB8}"/>
              </a:ext>
            </a:extLst>
          </p:cNvPr>
          <p:cNvSpPr txBox="1"/>
          <p:nvPr/>
        </p:nvSpPr>
        <p:spPr>
          <a:xfrm>
            <a:off x="59224" y="1128948"/>
            <a:ext cx="821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음식물 쓰레기를 만들지 않아요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37BD52C-E236-42BB-8813-2AF99597E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45" y="1888221"/>
            <a:ext cx="2666695" cy="26666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3A6B75D-4DAE-4D1A-8D24-D2F3F7364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05" y="1793235"/>
            <a:ext cx="2465906" cy="2465906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xmlns="" id="{C1759348-2547-4A34-A217-08A465758AD1}"/>
              </a:ext>
            </a:extLst>
          </p:cNvPr>
          <p:cNvSpPr/>
          <p:nvPr/>
        </p:nvSpPr>
        <p:spPr>
          <a:xfrm>
            <a:off x="5604075" y="2965228"/>
            <a:ext cx="983848" cy="47456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2BB30C8-BB0B-460B-8085-FB3045B3E478}"/>
              </a:ext>
            </a:extLst>
          </p:cNvPr>
          <p:cNvSpPr txBox="1"/>
          <p:nvPr/>
        </p:nvSpPr>
        <p:spPr>
          <a:xfrm>
            <a:off x="243839" y="5336036"/>
            <a:ext cx="11319269" cy="91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algn="l"/>
            <a:r>
              <a:rPr lang="en-US" altLang="ko-KR" sz="2200" dirty="0"/>
              <a:t>4</a:t>
            </a:r>
            <a:r>
              <a:rPr lang="ko-KR" altLang="en-US" sz="2200" dirty="0"/>
              <a:t>인 가구 기준 연간 음식물 쓰레기 양 </a:t>
            </a:r>
            <a:r>
              <a:rPr lang="en-US" altLang="ko-KR" sz="2200" dirty="0"/>
              <a:t>:  438kg   </a:t>
            </a:r>
            <a:r>
              <a:rPr lang="ko-KR" altLang="en-US" sz="2200" dirty="0"/>
              <a:t>→   이산화탄소 </a:t>
            </a:r>
            <a:r>
              <a:rPr lang="en-US" altLang="ko-KR" sz="2200" dirty="0"/>
              <a:t>: 724kg</a:t>
            </a:r>
          </a:p>
          <a:p>
            <a:pPr algn="l"/>
            <a:r>
              <a:rPr lang="ko-KR" altLang="en-US" sz="2200" dirty="0"/>
              <a:t>이산화탄소 </a:t>
            </a:r>
            <a:r>
              <a:rPr lang="en-US" altLang="ko-KR" sz="2200" dirty="0"/>
              <a:t>: 724kg = </a:t>
            </a:r>
            <a:r>
              <a:rPr lang="ko-KR" altLang="en-US" sz="2200" dirty="0"/>
              <a:t>서울</a:t>
            </a:r>
            <a:r>
              <a:rPr lang="en-US" altLang="ko-KR" sz="2200" dirty="0"/>
              <a:t>-</a:t>
            </a:r>
            <a:r>
              <a:rPr lang="ko-KR" altLang="en-US" sz="2200" dirty="0"/>
              <a:t>부산 </a:t>
            </a:r>
            <a:r>
              <a:rPr lang="en-US" altLang="ko-KR" sz="2200" dirty="0"/>
              <a:t>5</a:t>
            </a:r>
            <a:r>
              <a:rPr lang="ko-KR" altLang="en-US" sz="2200" dirty="0"/>
              <a:t>회 왕복 시 발생하는 이산화탄소 배출량</a:t>
            </a:r>
          </a:p>
        </p:txBody>
      </p:sp>
    </p:spTree>
    <p:extLst>
      <p:ext uri="{BB962C8B-B14F-4D97-AF65-F5344CB8AC3E}">
        <p14:creationId xmlns:p14="http://schemas.microsoft.com/office/powerpoint/2010/main" val="3540098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2D7C307-A922-4A05-B78F-0341BA475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84" y="1807093"/>
            <a:ext cx="3525524" cy="35255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95AF658-9D05-4341-8FD9-7BA66E9C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51" y="1807093"/>
            <a:ext cx="3472813" cy="3472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DCCA2B-2B15-4FDD-8489-1F58BE8C9F24}"/>
              </a:ext>
            </a:extLst>
          </p:cNvPr>
          <p:cNvSpPr txBox="1"/>
          <p:nvPr/>
        </p:nvSpPr>
        <p:spPr>
          <a:xfrm>
            <a:off x="728661" y="5486734"/>
            <a:ext cx="108344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 sz="2400">
                <a:solidFill>
                  <a:srgbClr val="2C303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인당 사용하는 연간 물 소비량 </a:t>
            </a:r>
            <a:r>
              <a:rPr lang="en-US" altLang="ko-KR" dirty="0"/>
              <a:t>: 105,000 L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인당 물사용으로 발생시키는 탄소배출량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35kgCO</a:t>
            </a:r>
            <a:r>
              <a:rPr lang="en-US" altLang="ko-KR" sz="2000" dirty="0"/>
              <a:t>2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DE4A9E4-7563-4C37-8095-B220DFE3D14A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1D560256-B0C2-48C5-BDE5-999B102F4F35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0075C32-0479-4D46-BB3D-F4E904C9783A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83410B9-D465-4C94-95B7-9303B7576E18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C69C026-3047-4871-8D2F-EFA309445351}"/>
              </a:ext>
            </a:extLst>
          </p:cNvPr>
          <p:cNvSpPr txBox="1"/>
          <p:nvPr/>
        </p:nvSpPr>
        <p:spPr>
          <a:xfrm>
            <a:off x="59224" y="1128948"/>
            <a:ext cx="821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낭비되는 물을 막아요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46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DE4A9E4-7563-4C37-8095-B220DFE3D14A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1D560256-B0C2-48C5-BDE5-999B102F4F35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0075C32-0479-4D46-BB3D-F4E904C9783A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83410B9-D465-4C94-95B7-9303B7576E18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C69C026-3047-4871-8D2F-EFA309445351}"/>
              </a:ext>
            </a:extLst>
          </p:cNvPr>
          <p:cNvSpPr txBox="1"/>
          <p:nvPr/>
        </p:nvSpPr>
        <p:spPr>
          <a:xfrm>
            <a:off x="59224" y="1128948"/>
            <a:ext cx="821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디지털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118EB41-E1C8-458F-BC3C-65CF48ACA35E}"/>
              </a:ext>
            </a:extLst>
          </p:cNvPr>
          <p:cNvGrpSpPr/>
          <p:nvPr/>
        </p:nvGrpSpPr>
        <p:grpSpPr>
          <a:xfrm>
            <a:off x="453255" y="2539296"/>
            <a:ext cx="2222891" cy="2715580"/>
            <a:chOff x="-107655" y="2255518"/>
            <a:chExt cx="2222891" cy="27155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6A279149-DE3A-454B-B453-DAF364FE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62" y="2255518"/>
              <a:ext cx="1490657" cy="14906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A47A023-9A3C-4215-B6C1-98BD928DD097}"/>
                </a:ext>
              </a:extLst>
            </p:cNvPr>
            <p:cNvSpPr txBox="1"/>
            <p:nvPr/>
          </p:nvSpPr>
          <p:spPr>
            <a:xfrm>
              <a:off x="-107655" y="3986213"/>
              <a:ext cx="222289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solidFill>
                    <a:srgbClr val="2C303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메일</a:t>
              </a:r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통</a:t>
              </a:r>
              <a:endPara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 gco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72B5689A-02FD-42DF-976F-305CDFC66891}"/>
              </a:ext>
            </a:extLst>
          </p:cNvPr>
          <p:cNvGrpSpPr/>
          <p:nvPr/>
        </p:nvGrpSpPr>
        <p:grpSpPr>
          <a:xfrm>
            <a:off x="2382662" y="2542625"/>
            <a:ext cx="2222891" cy="2524120"/>
            <a:chOff x="2210524" y="2255518"/>
            <a:chExt cx="2222891" cy="25241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5E760BFA-7A21-4F4C-916A-41F277242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2841" y="2255518"/>
              <a:ext cx="1358256" cy="13582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B743C6E-DD62-482C-95BC-074B5AC1FEA7}"/>
                </a:ext>
              </a:extLst>
            </p:cNvPr>
            <p:cNvSpPr txBox="1"/>
            <p:nvPr/>
          </p:nvSpPr>
          <p:spPr>
            <a:xfrm>
              <a:off x="2210524" y="3794753"/>
              <a:ext cx="222289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solidFill>
                    <a:srgbClr val="2C303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전화</a:t>
              </a:r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</a:t>
              </a:r>
              <a:endPara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3.6gco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DFA682E9-455C-46B6-A968-8FBB5F86A1CA}"/>
              </a:ext>
            </a:extLst>
          </p:cNvPr>
          <p:cNvGrpSpPr/>
          <p:nvPr/>
        </p:nvGrpSpPr>
        <p:grpSpPr>
          <a:xfrm>
            <a:off x="4403665" y="2676062"/>
            <a:ext cx="2545480" cy="2343141"/>
            <a:chOff x="4628015" y="2255518"/>
            <a:chExt cx="2545480" cy="234314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3A38AFCC-4BA4-4A5A-B19D-42EE9D82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627" y="2255518"/>
              <a:ext cx="1358256" cy="135825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A47E3C5-E47B-4969-B6F8-C633EF3D8817}"/>
                </a:ext>
              </a:extLst>
            </p:cNvPr>
            <p:cNvSpPr txBox="1"/>
            <p:nvPr/>
          </p:nvSpPr>
          <p:spPr>
            <a:xfrm>
              <a:off x="4628015" y="3613774"/>
              <a:ext cx="254548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solidFill>
                    <a:srgbClr val="2C303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동영상</a:t>
              </a:r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 시청</a:t>
              </a:r>
              <a:endPara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1gco</a:t>
              </a: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D7C27C51-2A01-42CA-A41F-C6B476181597}"/>
              </a:ext>
            </a:extLst>
          </p:cNvPr>
          <p:cNvGrpSpPr/>
          <p:nvPr/>
        </p:nvGrpSpPr>
        <p:grpSpPr>
          <a:xfrm>
            <a:off x="7106258" y="2261321"/>
            <a:ext cx="4559170" cy="3662650"/>
            <a:chOff x="6938618" y="1823715"/>
            <a:chExt cx="4559170" cy="3662650"/>
          </a:xfrm>
        </p:grpSpPr>
        <p:pic>
          <p:nvPicPr>
            <p:cNvPr id="18434" name="Picture 2" descr="오해와 진실] 데이터센터분야">
              <a:extLst>
                <a:ext uri="{FF2B5EF4-FFF2-40B4-BE49-F238E27FC236}">
                  <a16:creationId xmlns:a16="http://schemas.microsoft.com/office/drawing/2014/main" xmlns="" id="{0FCABAB4-E663-4E55-80FC-8DC7B939E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618" y="1823715"/>
              <a:ext cx="4559170" cy="3157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461589D-2D03-4B32-9B1C-8A84E4716F57}"/>
                </a:ext>
              </a:extLst>
            </p:cNvPr>
            <p:cNvSpPr txBox="1"/>
            <p:nvPr/>
          </p:nvSpPr>
          <p:spPr>
            <a:xfrm>
              <a:off x="7945463" y="4981611"/>
              <a:ext cx="2545480" cy="50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30000"/>
                </a:lnSpc>
                <a:defRPr sz="3200">
                  <a:solidFill>
                    <a:srgbClr val="2C303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defRPr>
              </a:lvl1pPr>
            </a:lstStyle>
            <a:p>
              <a:r>
                <a:rPr lang="ko-KR" altLang="en-US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센터 </a:t>
              </a:r>
              <a:endPara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461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436ABF1-68CB-49EA-8741-B96A305F4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49" y="2253750"/>
            <a:ext cx="3524185" cy="352418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F9E1EAA-FE6E-43E9-B900-3EF96146D363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CC3892B8-89B3-4262-94F9-51B93B7C943F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EF5C36F1-3E34-450E-B921-B196951B3C59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F790ED7-2946-482B-B213-06D75188E14A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191E06B-C363-4184-AC5F-954A91DCCF9B}"/>
              </a:ext>
            </a:extLst>
          </p:cNvPr>
          <p:cNvSpPr txBox="1"/>
          <p:nvPr/>
        </p:nvSpPr>
        <p:spPr>
          <a:xfrm>
            <a:off x="59224" y="1128948"/>
            <a:ext cx="821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디지털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344232D-1B53-4CBB-BAB7-88B9B0061547}"/>
              </a:ext>
            </a:extLst>
          </p:cNvPr>
          <p:cNvGrpSpPr/>
          <p:nvPr/>
        </p:nvGrpSpPr>
        <p:grpSpPr>
          <a:xfrm>
            <a:off x="472440" y="2316582"/>
            <a:ext cx="6705600" cy="3398520"/>
            <a:chOff x="411480" y="2026921"/>
            <a:chExt cx="6705600" cy="339852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xmlns="" id="{D9A270C8-4F65-4A95-8E22-CE747EA4E310}"/>
                </a:ext>
              </a:extLst>
            </p:cNvPr>
            <p:cNvSpPr/>
            <p:nvPr/>
          </p:nvSpPr>
          <p:spPr>
            <a:xfrm>
              <a:off x="411480" y="2026921"/>
              <a:ext cx="6705600" cy="3398520"/>
            </a:xfrm>
            <a:prstGeom prst="roundRect">
              <a:avLst>
                <a:gd name="adj" fmla="val 8608"/>
              </a:avLst>
            </a:prstGeom>
            <a:solidFill>
              <a:schemeClr val="accent2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263D8F0B-DDF4-43ED-84EA-12D5A6709736}"/>
                </a:ext>
              </a:extLst>
            </p:cNvPr>
            <p:cNvGrpSpPr/>
            <p:nvPr/>
          </p:nvGrpSpPr>
          <p:grpSpPr>
            <a:xfrm>
              <a:off x="719957" y="2448293"/>
              <a:ext cx="6088646" cy="2819176"/>
              <a:chOff x="554545" y="2410489"/>
              <a:chExt cx="6088646" cy="281917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1288DCD7-EA56-4167-958B-21A952AA8F08}"/>
                  </a:ext>
                </a:extLst>
              </p:cNvPr>
              <p:cNvSpPr/>
              <p:nvPr/>
            </p:nvSpPr>
            <p:spPr>
              <a:xfrm>
                <a:off x="554545" y="3229117"/>
                <a:ext cx="6088646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400" dirty="0">
                    <a:solidFill>
                      <a:srgbClr val="2C303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불필요한 이메일 정리 </a:t>
                </a:r>
                <a:r>
                  <a:rPr lang="en-US" altLang="ko-KR" sz="2400" dirty="0">
                    <a:solidFill>
                      <a:srgbClr val="2C303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(</a:t>
                </a:r>
                <a:r>
                  <a:rPr lang="ko-KR" altLang="en-US" sz="2400" dirty="0">
                    <a:solidFill>
                      <a:srgbClr val="2C303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메일 자주 비우기</a:t>
                </a:r>
                <a:r>
                  <a:rPr lang="en-US" altLang="ko-KR" sz="2400" dirty="0">
                    <a:solidFill>
                      <a:srgbClr val="2C303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</a:p>
              <a:p>
                <a:pPr>
                  <a:lnSpc>
                    <a:spcPct val="130000"/>
                  </a:lnSpc>
                </a:pPr>
                <a:r>
                  <a:rPr lang="ko-KR" altLang="en-US" sz="2400" dirty="0">
                    <a:solidFill>
                      <a:srgbClr val="2C303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동영상 스트리밍 대신 다운로드 </a:t>
                </a:r>
                <a:endParaRPr lang="en-US" altLang="ko-KR" sz="2400" dirty="0">
                  <a:solidFill>
                    <a:srgbClr val="2C303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400" dirty="0">
                    <a:solidFill>
                      <a:srgbClr val="2C303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스마트폰 절전 및 밝기 조절하기</a:t>
                </a:r>
                <a:endParaRPr lang="en-US" altLang="ko-KR" sz="2400" dirty="0">
                  <a:solidFill>
                    <a:srgbClr val="2C303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2C303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스마트폰 자주 바꾸지 않기</a:t>
                </a:r>
                <a:endParaRPr lang="en-US" altLang="ko-KR" sz="2400" dirty="0">
                  <a:solidFill>
                    <a:srgbClr val="2C303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B7876B2E-6325-4079-8F58-BC8481A120F1}"/>
                  </a:ext>
                </a:extLst>
              </p:cNvPr>
              <p:cNvSpPr txBox="1"/>
              <p:nvPr/>
            </p:nvSpPr>
            <p:spPr>
              <a:xfrm>
                <a:off x="555763" y="2410489"/>
                <a:ext cx="60862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간단한 실천 방법 알아보기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8547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39F8BC-8D13-4AED-AC42-DE1DD1495D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808" y="3775137"/>
            <a:ext cx="1160339" cy="116033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2CE06320-8618-42A9-94C0-B510DF1F0025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63B0EC81-9FDE-47A4-86C3-C2C50EE5297C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1F24132-18EB-4F4E-A25F-889DCF0AF751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3.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변화를 막기 위해 우리가 할 일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34583C9-8D5A-4CF3-A6B5-935BAD892B40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생활 속 작은 실천으로 탄소발자국을 줄여요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15D6AD5-66FB-487E-B967-DB2571A88CCA}"/>
              </a:ext>
            </a:extLst>
          </p:cNvPr>
          <p:cNvSpPr txBox="1"/>
          <p:nvPr/>
        </p:nvSpPr>
        <p:spPr>
          <a:xfrm>
            <a:off x="59224" y="1128948"/>
            <a:ext cx="821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집에서 사용하는 플러그를 뽑아요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A20F469-964C-4196-9AE8-63417AC8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" y="2173990"/>
            <a:ext cx="2855342" cy="28553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D09E4C9-45D2-45C2-B615-2786121D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20" y="2015930"/>
            <a:ext cx="3171462" cy="31714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A28D70C-E2B5-4433-991F-A831E0D83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82" y="2257733"/>
            <a:ext cx="2687856" cy="26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65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221CA0-CA3E-478B-B9E4-2F45A620645D}"/>
              </a:ext>
            </a:extLst>
          </p:cNvPr>
          <p:cNvSpPr txBox="1"/>
          <p:nvPr/>
        </p:nvSpPr>
        <p:spPr>
          <a:xfrm>
            <a:off x="117279" y="1107209"/>
            <a:ext cx="1085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오늘 배운 내용을 바탕으로 활동지를 정리해 봅시다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047FFC1-AFF7-4E40-8E88-67F1D58E3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17" y="1836447"/>
            <a:ext cx="3327218" cy="4705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2AEB3AF-6D05-4C6A-8D8C-C3F2FBAFA7E1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E2DA4D7-A9D2-42B3-98D3-22255EA9CE50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6374C6F-FF60-412A-9E93-8BBE983D2499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4.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실천의지 다지기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1CC0554-89C6-4C6D-BD77-A52DE4819E4E}"/>
              </a:ext>
            </a:extLst>
          </p:cNvPr>
          <p:cNvSpPr txBox="1"/>
          <p:nvPr/>
        </p:nvSpPr>
        <p:spPr>
          <a:xfrm>
            <a:off x="59223" y="46466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실천의지를 다져요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9087368-40F9-4680-A616-1DEAFB9FE9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19" y="1836446"/>
            <a:ext cx="3327218" cy="4705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951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221CA0-CA3E-478B-B9E4-2F45A620645D}"/>
              </a:ext>
            </a:extLst>
          </p:cNvPr>
          <p:cNvSpPr txBox="1"/>
          <p:nvPr/>
        </p:nvSpPr>
        <p:spPr>
          <a:xfrm>
            <a:off x="116119" y="1137689"/>
            <a:ext cx="1207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탄소발자국을 줄이기 위한 나의 다짐을 실천 서약서에 적어 봅시다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A547176-2A05-44E0-B132-462051D37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9" y="2047401"/>
            <a:ext cx="6189533" cy="4375407"/>
          </a:xfrm>
          <a:prstGeom prst="rect">
            <a:avLst/>
          </a:prstGeom>
        </p:spPr>
      </p:pic>
      <p:pic>
        <p:nvPicPr>
          <p:cNvPr id="9" name="Picture 2" descr="빨간색연필 / 색연필일러스트 / 빨간펜png : 레몬쓰 - 네이버 OGQ마켓">
            <a:extLst>
              <a:ext uri="{FF2B5EF4-FFF2-40B4-BE49-F238E27FC236}">
                <a16:creationId xmlns:a16="http://schemas.microsoft.com/office/drawing/2014/main" xmlns="" id="{1C1FF0B7-B729-4C10-9905-B3A351B8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1" b="89011" l="6498" r="90253">
                        <a14:foregroundMark x1="6859" y1="20879" x2="6859" y2="20879"/>
                        <a14:foregroundMark x1="40433" y1="88462" x2="40433" y2="88462"/>
                        <a14:foregroundMark x1="90253" y1="50000" x2="90253" y2="50000"/>
                        <a14:foregroundMark x1="12996" y1="13736" x2="12996" y2="13736"/>
                        <a14:foregroundMark x1="18773" y1="12088" x2="18773" y2="12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557" y="2397256"/>
            <a:ext cx="2269956" cy="149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빨간펜, 빨간색동그라미, 채점, 색연필, 색연필강조, 사진,이미지,일러스트,캘리그라피 - pepper83작가">
            <a:extLst>
              <a:ext uri="{FF2B5EF4-FFF2-40B4-BE49-F238E27FC236}">
                <a16:creationId xmlns:a16="http://schemas.microsoft.com/office/drawing/2014/main" xmlns="" id="{23ABD01B-6FD9-482B-B30B-C039E1ED9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3" t="20139" r="12008" b="66526"/>
          <a:stretch/>
        </p:blipFill>
        <p:spPr bwMode="auto">
          <a:xfrm rot="3002315">
            <a:off x="6717777" y="1883019"/>
            <a:ext cx="1897269" cy="15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3C91A2-1506-4A81-ADC9-8769A8472FD7}"/>
              </a:ext>
            </a:extLst>
          </p:cNvPr>
          <p:cNvSpPr txBox="1"/>
          <p:nvPr/>
        </p:nvSpPr>
        <p:spPr>
          <a:xfrm>
            <a:off x="7666411" y="3142981"/>
            <a:ext cx="4083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포스트 </a:t>
            </a:r>
            <a:r>
              <a:rPr lang="ko-KR" altLang="en-US" sz="24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잇에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실천서약서를 </a:t>
            </a:r>
            <a:endParaRPr lang="en-US" altLang="ko-KR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쓰고 붙여 봅시다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BC718F9-BF66-4AB1-9A8A-A1F68D9DF89A}"/>
              </a:ext>
            </a:extLst>
          </p:cNvPr>
          <p:cNvGrpSpPr/>
          <p:nvPr/>
        </p:nvGrpSpPr>
        <p:grpSpPr>
          <a:xfrm>
            <a:off x="0" y="38855"/>
            <a:ext cx="12192000" cy="402114"/>
            <a:chOff x="0" y="-6865"/>
            <a:chExt cx="12192000" cy="40211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502731C3-B6E6-4BC7-B5D8-D8EEA36796F1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AE5BBAB-0CFE-4B69-AC2F-F5F3C02F91DC}"/>
                </a:ext>
              </a:extLst>
            </p:cNvPr>
            <p:cNvSpPr txBox="1"/>
            <p:nvPr/>
          </p:nvSpPr>
          <p:spPr>
            <a:xfrm>
              <a:off x="41525" y="9526"/>
              <a:ext cx="5594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4.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실천의지 다지기 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5BE9CF-2BA3-4357-B384-CB8C8F6D4EB6}"/>
              </a:ext>
            </a:extLst>
          </p:cNvPr>
          <p:cNvSpPr txBox="1"/>
          <p:nvPr/>
        </p:nvSpPr>
        <p:spPr>
          <a:xfrm>
            <a:off x="59223" y="510381"/>
            <a:ext cx="1150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실천의지를 다져요</a:t>
            </a:r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9154E5E-1564-4C21-872F-E261E1491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75" y="4165642"/>
            <a:ext cx="2252231" cy="224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2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AF17350-8AFC-4EC2-B5FD-6B9BC2D0A6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8" t="14294" r="9900" b="15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DB11DE-8964-45EB-8012-45F29F45EFBB}"/>
              </a:ext>
            </a:extLst>
          </p:cNvPr>
          <p:cNvSpPr txBox="1"/>
          <p:nvPr/>
        </p:nvSpPr>
        <p:spPr>
          <a:xfrm>
            <a:off x="626963" y="2589974"/>
            <a:ext cx="10613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지구의 온도는 </a:t>
            </a:r>
            <a:r>
              <a:rPr lang="ko-KR" altLang="en-US" sz="7200" b="1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빨간불</a:t>
            </a:r>
            <a:endParaRPr lang="en-US" altLang="ko-KR" sz="7200" b="1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7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이제는 멈추어야 합니다</a:t>
            </a:r>
            <a:r>
              <a:rPr lang="en-US" altLang="ko-KR" sz="7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7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80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77BA1BE-9CA0-44C8-9768-B39F40C30087}"/>
              </a:ext>
            </a:extLst>
          </p:cNvPr>
          <p:cNvSpPr txBox="1"/>
          <p:nvPr/>
        </p:nvSpPr>
        <p:spPr>
          <a:xfrm>
            <a:off x="209700" y="510960"/>
            <a:ext cx="8332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기후와 날씨는 어떻게 다를까요</a:t>
            </a:r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705979C3-3F31-4859-BA33-0C75DD892476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CD4573F-C55A-498D-A362-0EDD519C495C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45EB5B0-C814-4CDA-8771-603C6C4B95FC}"/>
                </a:ext>
              </a:extLst>
            </p:cNvPr>
            <p:cNvSpPr txBox="1"/>
            <p:nvPr/>
          </p:nvSpPr>
          <p:spPr>
            <a:xfrm>
              <a:off x="41526" y="9526"/>
              <a:ext cx="3395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1.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뭐예요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</p:txBody>
        </p:sp>
      </p:grpSp>
      <p:pic>
        <p:nvPicPr>
          <p:cNvPr id="2" name="KakaoTalk_20230525_185633115">
            <a:hlinkClick r:id="" action="ppaction://media"/>
            <a:extLst>
              <a:ext uri="{FF2B5EF4-FFF2-40B4-BE49-F238E27FC236}">
                <a16:creationId xmlns:a16="http://schemas.microsoft.com/office/drawing/2014/main" xmlns="" id="{37B62358-0F3E-4425-9F68-5669F8808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712" y="1334557"/>
            <a:ext cx="8580525" cy="48265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A23B851-B0E8-41B8-A37D-ABC4748CF5E0}"/>
              </a:ext>
            </a:extLst>
          </p:cNvPr>
          <p:cNvSpPr/>
          <p:nvPr/>
        </p:nvSpPr>
        <p:spPr>
          <a:xfrm>
            <a:off x="6982634" y="6255538"/>
            <a:ext cx="4877933" cy="401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rgbClr val="374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대구지방기상청 기후서비스과 김윤기 주무관</a:t>
            </a:r>
            <a:endParaRPr lang="en-US" altLang="ko-KR" dirty="0">
              <a:solidFill>
                <a:srgbClr val="374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6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20210811000460_0.jpg">
            <a:extLst>
              <a:ext uri="{FF2B5EF4-FFF2-40B4-BE49-F238E27FC236}">
                <a16:creationId xmlns:a16="http://schemas.microsoft.com/office/drawing/2014/main" xmlns="" id="{4CC7B7D7-4820-4350-8873-012652B2D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"/>
          <a:stretch/>
        </p:blipFill>
        <p:spPr bwMode="auto">
          <a:xfrm>
            <a:off x="261448" y="1538054"/>
            <a:ext cx="5605952" cy="38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CC0165-6FE5-47B1-9882-60FC1C3B9001}"/>
              </a:ext>
            </a:extLst>
          </p:cNvPr>
          <p:cNvSpPr txBox="1"/>
          <p:nvPr/>
        </p:nvSpPr>
        <p:spPr>
          <a:xfrm>
            <a:off x="6108725" y="2643916"/>
            <a:ext cx="5915635" cy="12575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200" dirty="0"/>
              <a:t>2011~2020</a:t>
            </a:r>
            <a:r>
              <a:rPr lang="ko-KR" altLang="en-US" sz="2200" dirty="0"/>
              <a:t>년 전 지구 지표면 평균</a:t>
            </a:r>
            <a:r>
              <a:rPr lang="en-US" altLang="ko-KR" sz="2200" dirty="0"/>
              <a:t> </a:t>
            </a:r>
            <a:r>
              <a:rPr lang="ko-KR" altLang="en-US" sz="2200" dirty="0"/>
              <a:t>온도는 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ko-KR" altLang="en-US" sz="2200" dirty="0"/>
              <a:t>산업화 이전</a:t>
            </a:r>
            <a:r>
              <a:rPr lang="en-US" altLang="ko-KR" sz="2200" dirty="0"/>
              <a:t>(1850~1900</a:t>
            </a:r>
            <a:r>
              <a:rPr lang="ko-KR" altLang="en-US" sz="2200" dirty="0"/>
              <a:t>년</a:t>
            </a:r>
            <a:r>
              <a:rPr lang="en-US" altLang="ko-KR" sz="2200" dirty="0"/>
              <a:t>) </a:t>
            </a:r>
            <a:r>
              <a:rPr lang="ko-KR" altLang="en-US" sz="2200" dirty="0"/>
              <a:t>대비 </a:t>
            </a:r>
            <a:r>
              <a:rPr lang="en-US" altLang="ko-KR" sz="2200" dirty="0">
                <a:solidFill>
                  <a:srgbClr val="FF0000"/>
                </a:solidFill>
              </a:rPr>
              <a:t>1.09</a:t>
            </a:r>
            <a:r>
              <a:rPr lang="ko-KR" altLang="en-US" sz="2200" dirty="0">
                <a:solidFill>
                  <a:srgbClr val="FF0000"/>
                </a:solidFill>
              </a:rPr>
              <a:t>도 상승</a:t>
            </a:r>
            <a:endParaRPr lang="en-US" altLang="ko-KR" sz="2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/>
              <a:t>했습니다</a:t>
            </a:r>
            <a:r>
              <a:rPr lang="en-US" altLang="ko-KR" sz="22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1E1C48-D0AB-4946-88CD-2150BDDC20A7}"/>
              </a:ext>
            </a:extLst>
          </p:cNvPr>
          <p:cNvSpPr txBox="1"/>
          <p:nvPr/>
        </p:nvSpPr>
        <p:spPr>
          <a:xfrm>
            <a:off x="24500" y="754800"/>
            <a:ext cx="9470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기온이 상승하는 기후 변화가 일어나고 있어요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042BF08-8726-4C38-9472-A65FE6D66C3D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104769C8-5F30-4106-8FC6-E7DA4B46532B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89F7404-D75C-40D8-B289-9DD82E429E15}"/>
                </a:ext>
              </a:extLst>
            </p:cNvPr>
            <p:cNvSpPr txBox="1"/>
            <p:nvPr/>
          </p:nvSpPr>
          <p:spPr>
            <a:xfrm>
              <a:off x="41526" y="9526"/>
              <a:ext cx="3395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1.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뭐예요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E9C5636-1BA8-42E0-8C63-34E9ACB78071}"/>
              </a:ext>
            </a:extLst>
          </p:cNvPr>
          <p:cNvSpPr/>
          <p:nvPr/>
        </p:nvSpPr>
        <p:spPr>
          <a:xfrm>
            <a:off x="264154" y="5966166"/>
            <a:ext cx="11760206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기후 변화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장기간에 걸친 기간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대체로 수십년 또는 그 이상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동안 지속되면서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기후의 평균 상태나 그 변화 속에서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통계적으로 의미 있는 변화를 일컫는 말</a:t>
            </a:r>
          </a:p>
        </p:txBody>
      </p:sp>
    </p:spTree>
    <p:extLst>
      <p:ext uri="{BB962C8B-B14F-4D97-AF65-F5344CB8AC3E}">
        <p14:creationId xmlns:p14="http://schemas.microsoft.com/office/powerpoint/2010/main" val="45320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B008235-DD4C-410A-B52F-EDD45AE6129E}"/>
              </a:ext>
            </a:extLst>
          </p:cNvPr>
          <p:cNvGrpSpPr/>
          <p:nvPr/>
        </p:nvGrpSpPr>
        <p:grpSpPr>
          <a:xfrm>
            <a:off x="2718123" y="1501394"/>
            <a:ext cx="6063293" cy="4025346"/>
            <a:chOff x="2230270" y="1385984"/>
            <a:chExt cx="6063293" cy="4025346"/>
          </a:xfrm>
        </p:grpSpPr>
        <p:pic>
          <p:nvPicPr>
            <p:cNvPr id="7" name="Picture 2" descr="https://img.kbs.co.kr/kbs/620/news.kbs.co.kr/data/fckeditor/new/image/20160616_j3.jpg">
              <a:extLst>
                <a:ext uri="{FF2B5EF4-FFF2-40B4-BE49-F238E27FC236}">
                  <a16:creationId xmlns:a16="http://schemas.microsoft.com/office/drawing/2014/main" xmlns="" id="{6349826B-98CD-4EDE-934C-3B6DE847A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2776" y="1385984"/>
              <a:ext cx="5367127" cy="40253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빨간펜, 빨간색동그라미, 채점, 색연필, 색연필강조, 사진,이미지,일러스트,캘리그라피 - pepper83작가">
              <a:extLst>
                <a:ext uri="{FF2B5EF4-FFF2-40B4-BE49-F238E27FC236}">
                  <a16:creationId xmlns:a16="http://schemas.microsoft.com/office/drawing/2014/main" xmlns="" id="{48E8A29B-5B5C-411A-B465-6ABC817EA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2367" r="67930" b="85877"/>
            <a:stretch/>
          </p:blipFill>
          <p:spPr bwMode="auto">
            <a:xfrm>
              <a:off x="2230270" y="3801024"/>
              <a:ext cx="1397954" cy="1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빨간펜, 빨간색동그라미, 채점, 색연필, 색연필강조, 사진,이미지,일러스트,캘리그라피 - pepper83작가">
              <a:extLst>
                <a:ext uri="{FF2B5EF4-FFF2-40B4-BE49-F238E27FC236}">
                  <a16:creationId xmlns:a16="http://schemas.microsoft.com/office/drawing/2014/main" xmlns="" id="{2871FB0A-6877-4F24-A404-A1DDA7ECC2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4" t="2367" r="67930" b="85877"/>
            <a:stretch/>
          </p:blipFill>
          <p:spPr bwMode="auto">
            <a:xfrm>
              <a:off x="6895609" y="2407341"/>
              <a:ext cx="1397954" cy="10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빨간펜, 빨간색동그라미, 채점, 색연필, 색연필강조, 사진,이미지,일러스트,캘리그라피 - pepper83작가">
              <a:extLst>
                <a:ext uri="{FF2B5EF4-FFF2-40B4-BE49-F238E27FC236}">
                  <a16:creationId xmlns:a16="http://schemas.microsoft.com/office/drawing/2014/main" xmlns="" id="{34AD2860-12B0-4FD0-92D9-4146C9DCE3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3" t="14949" r="74485" b="75646"/>
            <a:stretch/>
          </p:blipFill>
          <p:spPr bwMode="auto">
            <a:xfrm rot="21025559">
              <a:off x="4112882" y="2664641"/>
              <a:ext cx="2428386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1A6AE02-BBC3-4A62-8F3C-C016AC34EDD6}"/>
                </a:ext>
              </a:extLst>
            </p:cNvPr>
            <p:cNvSpPr txBox="1"/>
            <p:nvPr/>
          </p:nvSpPr>
          <p:spPr>
            <a:xfrm>
              <a:off x="2929247" y="2115424"/>
              <a:ext cx="41339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평균 기온 </a:t>
              </a:r>
              <a:r>
                <a:rPr lang="en-US" altLang="ko-KR" sz="3200" b="1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2.4</a:t>
              </a:r>
              <a:r>
                <a:rPr lang="ko-KR" altLang="en-US" sz="3200" b="1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℃ 증가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28CF75-7E89-4DA0-B7F0-EEDFF38E36F9}"/>
              </a:ext>
            </a:extLst>
          </p:cNvPr>
          <p:cNvSpPr txBox="1"/>
          <p:nvPr/>
        </p:nvSpPr>
        <p:spPr>
          <a:xfrm>
            <a:off x="24501" y="510960"/>
            <a:ext cx="8332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우리나라도 기후가 변하고 있어요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7A3A125-B98A-49D9-9E41-093151EC1178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159A0091-E73B-4595-9B6D-7BC44E53796D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2DB2F7D-73AB-4858-87FC-846ABB6F214A}"/>
                </a:ext>
              </a:extLst>
            </p:cNvPr>
            <p:cNvSpPr txBox="1"/>
            <p:nvPr/>
          </p:nvSpPr>
          <p:spPr>
            <a:xfrm>
              <a:off x="41526" y="9526"/>
              <a:ext cx="3395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1.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뭐예요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A134321-58E8-4AD0-92C0-F90C14D6A6AE}"/>
              </a:ext>
            </a:extLst>
          </p:cNvPr>
          <p:cNvSpPr txBox="1"/>
          <p:nvPr/>
        </p:nvSpPr>
        <p:spPr>
          <a:xfrm>
            <a:off x="192350" y="5758907"/>
            <a:ext cx="11807301" cy="8512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200" dirty="0"/>
              <a:t>우리나라는 어떨까요</a:t>
            </a:r>
            <a:r>
              <a:rPr lang="en-US" altLang="ko-KR" sz="2200" dirty="0"/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200" dirty="0"/>
              <a:t>그래프를 살펴보면 우리나라는 기상관측을 한 </a:t>
            </a:r>
            <a:r>
              <a:rPr lang="en-US" altLang="ko-KR" sz="2200" dirty="0"/>
              <a:t>1912</a:t>
            </a:r>
            <a:r>
              <a:rPr lang="ko-KR" altLang="en-US" sz="2200" dirty="0"/>
              <a:t>년 부터 지금까지 무려 </a:t>
            </a:r>
            <a:r>
              <a:rPr lang="en-US" altLang="ko-KR" sz="2200" dirty="0"/>
              <a:t>2.4</a:t>
            </a:r>
            <a:r>
              <a:rPr lang="ko-KR" altLang="en-US" sz="2200" dirty="0"/>
              <a:t>℃나 올랐어요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89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EA4C9B8-3C37-42F1-BB82-7A1FEDB08F75}"/>
              </a:ext>
            </a:extLst>
          </p:cNvPr>
          <p:cNvGrpSpPr/>
          <p:nvPr/>
        </p:nvGrpSpPr>
        <p:grpSpPr>
          <a:xfrm>
            <a:off x="1986749" y="857340"/>
            <a:ext cx="8062578" cy="4671624"/>
            <a:chOff x="1986749" y="1297182"/>
            <a:chExt cx="8062578" cy="46716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23BE5008-2236-4423-B2AA-E71A828BD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4383" y="1297182"/>
              <a:ext cx="2341479" cy="2341479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9959B940-DE56-4B12-98B3-F01A642168B9}"/>
                </a:ext>
              </a:extLst>
            </p:cNvPr>
            <p:cNvGrpSpPr/>
            <p:nvPr/>
          </p:nvGrpSpPr>
          <p:grpSpPr>
            <a:xfrm>
              <a:off x="1986749" y="1601983"/>
              <a:ext cx="8062578" cy="4366823"/>
              <a:chOff x="1986749" y="1601983"/>
              <a:chExt cx="8062578" cy="436682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xmlns="" id="{2CB5E72D-D60B-42F8-A905-F0B110876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7083" y="3408486"/>
                <a:ext cx="2560320" cy="256032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xmlns="" id="{1350E449-41E7-4F34-89C5-7A7356CB6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6749" y="1957817"/>
                <a:ext cx="3422988" cy="342298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62A10B8E-B729-4B04-B5A0-D5E5D5329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7848" y="1601983"/>
                <a:ext cx="2341479" cy="2341479"/>
              </a:xfrm>
              <a:prstGeom prst="rect">
                <a:avLst/>
              </a:prstGeom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xmlns="" id="{2C1B60CE-6B14-4EE5-B5E0-25D81AEB4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873" y="3851089"/>
                <a:ext cx="1212882" cy="11841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xmlns="" id="{08E20CB3-22C7-4F00-8449-7716478E0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9737" y="3219860"/>
                <a:ext cx="1184929" cy="112221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xmlns="" id="{33142AC9-DDA2-4189-93EF-36EDDD44E3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70755" y="3335915"/>
                <a:ext cx="970116" cy="100615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xmlns="" id="{257674B9-ABD9-4603-836F-1E573349C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6549" y="3343778"/>
                <a:ext cx="616955" cy="64970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81C8C6CE-EB28-4DED-8611-4CA2C7FEFA06}"/>
                  </a:ext>
                </a:extLst>
              </p:cNvPr>
              <p:cNvSpPr txBox="1"/>
              <p:nvPr/>
            </p:nvSpPr>
            <p:spPr>
              <a:xfrm>
                <a:off x="6380136" y="2318476"/>
                <a:ext cx="1454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HY헤드라인M" panose="02030600000101010101" pitchFamily="18" charset="-127"/>
                    <a:ea typeface="HY헤드라인M" panose="02030600000101010101" pitchFamily="18" charset="-127"/>
                  </a:defRPr>
                </a:lvl1pPr>
              </a:lstStyle>
              <a:p>
                <a:r>
                  <a:rPr lang="ko-KR" altLang="en-US" sz="2400"/>
                  <a:t>온실가스</a:t>
                </a:r>
                <a:endParaRPr lang="en-US" altLang="ko-KR" sz="24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8BE2DE54-6C39-4F53-818A-E7B26EC9E230}"/>
                  </a:ext>
                </a:extLst>
              </p:cNvPr>
              <p:cNvSpPr txBox="1"/>
              <p:nvPr/>
            </p:nvSpPr>
            <p:spPr>
              <a:xfrm>
                <a:off x="8327884" y="2689075"/>
                <a:ext cx="1454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latin typeface="HY헤드라인M" panose="02030600000101010101" pitchFamily="18" charset="-127"/>
                    <a:ea typeface="HY헤드라인M" panose="02030600000101010101" pitchFamily="18" charset="-127"/>
                  </a:defRPr>
                </a:lvl1pPr>
              </a:lstStyle>
              <a:p>
                <a:r>
                  <a:rPr lang="ko-KR" altLang="en-US" sz="2400"/>
                  <a:t>온실가스</a:t>
                </a:r>
                <a:endParaRPr lang="en-US" altLang="ko-KR" sz="2400" dirty="0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15C1D7D-3A2B-4598-AF61-EC64CB969A15}"/>
              </a:ext>
            </a:extLst>
          </p:cNvPr>
          <p:cNvSpPr txBox="1"/>
          <p:nvPr/>
        </p:nvSpPr>
        <p:spPr>
          <a:xfrm>
            <a:off x="185221" y="5514563"/>
            <a:ext cx="120067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지구를 둘러싸고 있는 대기 중에 있는 온실 가스가 증가로 지구의 온도가 상승합니다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이러한 현상을 지구온난화 현상이라고 이야기 합니다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F4F6021-EE61-440E-AF00-C37733F04462}"/>
              </a:ext>
            </a:extLst>
          </p:cNvPr>
          <p:cNvSpPr txBox="1"/>
          <p:nvPr/>
        </p:nvSpPr>
        <p:spPr>
          <a:xfrm>
            <a:off x="70221" y="571920"/>
            <a:ext cx="6546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기후가 변화하는 원인은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F9284D5A-8649-4480-8CED-4F05F7638BB7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39DC41A5-33BD-4A03-8F51-6D3046C41F20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74C5FBF-A261-4AE7-97D5-93143D23A718}"/>
                </a:ext>
              </a:extLst>
            </p:cNvPr>
            <p:cNvSpPr txBox="1"/>
            <p:nvPr/>
          </p:nvSpPr>
          <p:spPr>
            <a:xfrm>
              <a:off x="41526" y="9526"/>
              <a:ext cx="3395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1.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뭐예요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3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D4CC057-B047-4EA1-BE7F-69189E1E87B2}"/>
              </a:ext>
            </a:extLst>
          </p:cNvPr>
          <p:cNvSpPr txBox="1"/>
          <p:nvPr/>
        </p:nvSpPr>
        <p:spPr>
          <a:xfrm>
            <a:off x="53908" y="5449511"/>
            <a:ext cx="120314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30000"/>
              </a:lnSpc>
              <a:defRPr sz="3200">
                <a:solidFill>
                  <a:srgbClr val="2C303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이산화탄소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메탄가스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수소불화탄소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아산화질소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과불화탄소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육불화황과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같은 기체를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l"/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온실가스라고 이야기합니다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8D0EFEA-D0DE-4BB5-9B98-F2988D762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9" y="2366397"/>
            <a:ext cx="11516342" cy="2853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AF20BEB-7273-426D-8826-AA15B29CE80B}"/>
              </a:ext>
            </a:extLst>
          </p:cNvPr>
          <p:cNvSpPr txBox="1"/>
          <p:nvPr/>
        </p:nvSpPr>
        <p:spPr>
          <a:xfrm>
            <a:off x="41526" y="596107"/>
            <a:ext cx="870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지구온난화를 일으키는 온실가스 알아보기</a:t>
            </a:r>
            <a:endParaRPr lang="ko-KR" altLang="en-US" sz="32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22E7FE13-7025-414B-8BDE-A59AE8CA0AC5}"/>
              </a:ext>
            </a:extLst>
          </p:cNvPr>
          <p:cNvGrpSpPr/>
          <p:nvPr/>
        </p:nvGrpSpPr>
        <p:grpSpPr>
          <a:xfrm>
            <a:off x="0" y="-6865"/>
            <a:ext cx="12192000" cy="402114"/>
            <a:chOff x="0" y="-6865"/>
            <a:chExt cx="12192000" cy="4021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CFBE559A-DD49-49BF-8BCF-E36176FDFE5C}"/>
                </a:ext>
              </a:extLst>
            </p:cNvPr>
            <p:cNvSpPr/>
            <p:nvPr/>
          </p:nvSpPr>
          <p:spPr>
            <a:xfrm>
              <a:off x="0" y="-6865"/>
              <a:ext cx="12192000" cy="402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9F9DB86-3CB3-4E32-9862-6B7A828332E2}"/>
                </a:ext>
              </a:extLst>
            </p:cNvPr>
            <p:cNvSpPr txBox="1"/>
            <p:nvPr/>
          </p:nvSpPr>
          <p:spPr>
            <a:xfrm>
              <a:off x="41526" y="9526"/>
              <a:ext cx="3395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Chapter 1.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기후가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뭐예요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25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네온 가장자리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4145</Words>
  <Application>Microsoft Office PowerPoint</Application>
  <PresentationFormat>와이드스크린</PresentationFormat>
  <Paragraphs>493</Paragraphs>
  <Slides>49</Slides>
  <Notes>46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HY견고딕</vt:lpstr>
      <vt:lpstr>HY헤드라인M</vt:lpstr>
      <vt:lpstr>나눔바른고딕</vt:lpstr>
      <vt:lpstr>나눔바른고딕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143</cp:revision>
  <dcterms:created xsi:type="dcterms:W3CDTF">2023-05-24T03:02:00Z</dcterms:created>
  <dcterms:modified xsi:type="dcterms:W3CDTF">2023-06-01T02:43:25Z</dcterms:modified>
</cp:coreProperties>
</file>